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7" r:id="rId2"/>
    <p:sldId id="258" r:id="rId3"/>
    <p:sldId id="284" r:id="rId4"/>
    <p:sldId id="282" r:id="rId5"/>
    <p:sldId id="283"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421" r:id="rId20"/>
    <p:sldId id="422" r:id="rId21"/>
    <p:sldId id="394" r:id="rId22"/>
    <p:sldId id="423" r:id="rId23"/>
    <p:sldId id="427" r:id="rId24"/>
    <p:sldId id="424" r:id="rId25"/>
    <p:sldId id="426" r:id="rId26"/>
    <p:sldId id="408" r:id="rId2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72"/>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32"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3177" tIns="46589" rIns="93177" bIns="46589" rtlCol="0"/>
          <a:lstStyle>
            <a:lvl1pPr algn="r">
              <a:defRPr sz="1200"/>
            </a:lvl1pPr>
          </a:lstStyle>
          <a:p>
            <a:pPr>
              <a:defRPr/>
            </a:pPr>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3177" tIns="46589" rIns="93177" bIns="46589" rtlCol="0" anchor="b"/>
          <a:lstStyle>
            <a:lvl1pPr algn="r">
              <a:defRPr sz="1200"/>
            </a:lvl1pPr>
          </a:lstStyle>
          <a:p>
            <a:pPr>
              <a:defRPr/>
            </a:pPr>
            <a:fld id="{DD793A99-F151-4E3B-AD49-50A283622922}" type="slidenum">
              <a:rPr lang="en-US"/>
              <a:pPr>
                <a:defRPr/>
              </a:pPr>
              <a:t>‹#›</a:t>
            </a:fld>
            <a:endParaRPr lang="en-US"/>
          </a:p>
        </p:txBody>
      </p:sp>
    </p:spTree>
    <p:extLst>
      <p:ext uri="{BB962C8B-B14F-4D97-AF65-F5344CB8AC3E}">
        <p14:creationId xmlns:p14="http://schemas.microsoft.com/office/powerpoint/2010/main" val="1635762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3177" tIns="46589" rIns="93177" bIns="46589" rtlCol="0"/>
          <a:lstStyle>
            <a:lvl1pPr algn="r">
              <a:defRPr sz="1200"/>
            </a:lvl1pPr>
          </a:lstStyle>
          <a:p>
            <a:pPr>
              <a:defRPr/>
            </a:pPr>
            <a:fld id="{BFB92531-D508-48C1-B48E-248EAF1729C4}" type="datetimeFigureOut">
              <a:rPr lang="en-US"/>
              <a:pPr>
                <a:defRPr/>
              </a:pPr>
              <a:t>05/10/2018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3177" tIns="46589" rIns="93177" bIns="46589" rtlCol="0" anchor="b"/>
          <a:lstStyle>
            <a:lvl1pPr algn="r">
              <a:defRPr sz="1200"/>
            </a:lvl1pPr>
          </a:lstStyle>
          <a:p>
            <a:pPr>
              <a:defRPr/>
            </a:pPr>
            <a:fld id="{5C19170D-EAE4-4D99-B1F1-5D664C678DD4}" type="slidenum">
              <a:rPr lang="en-US"/>
              <a:pPr>
                <a:defRPr/>
              </a:pPr>
              <a:t>‹#›</a:t>
            </a:fld>
            <a:endParaRPr lang="en-US"/>
          </a:p>
        </p:txBody>
      </p:sp>
    </p:spTree>
    <p:extLst>
      <p:ext uri="{BB962C8B-B14F-4D97-AF65-F5344CB8AC3E}">
        <p14:creationId xmlns:p14="http://schemas.microsoft.com/office/powerpoint/2010/main" val="324189479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E15B90-75B0-4614-A67D-F132064D3E29}" type="datetime1">
              <a:rPr lang="en-US"/>
              <a:pPr>
                <a:defRPr/>
              </a:pPr>
              <a:t>05/10/2018</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BQL Công viên địa chất núi lửa Krông Nô</a:t>
            </a:r>
            <a:endParaRPr lang="en-US"/>
          </a:p>
        </p:txBody>
      </p:sp>
      <p:sp>
        <p:nvSpPr>
          <p:cNvPr id="6" name="Slide Number Placeholder 5"/>
          <p:cNvSpPr>
            <a:spLocks noGrp="1"/>
          </p:cNvSpPr>
          <p:nvPr>
            <p:ph type="sldNum" sz="quarter" idx="12"/>
          </p:nvPr>
        </p:nvSpPr>
        <p:spPr/>
        <p:txBody>
          <a:bodyPr/>
          <a:lstStyle>
            <a:lvl1pPr>
              <a:defRPr/>
            </a:lvl1pPr>
          </a:lstStyle>
          <a:p>
            <a:pPr>
              <a:defRPr/>
            </a:pPr>
            <a:fld id="{975FE8A1-26C8-4202-87F0-AC1EBAC3949D}" type="slidenum">
              <a:rPr lang="en-US"/>
              <a:pPr>
                <a:defRPr/>
              </a:pPr>
              <a:t>‹#›</a:t>
            </a:fld>
            <a:endParaRPr lang="en-US"/>
          </a:p>
        </p:txBody>
      </p:sp>
    </p:spTree>
    <p:extLst>
      <p:ext uri="{BB962C8B-B14F-4D97-AF65-F5344CB8AC3E}">
        <p14:creationId xmlns:p14="http://schemas.microsoft.com/office/powerpoint/2010/main" val="188383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C03E36-77BF-4FD2-8A37-E9A6AC83493D}" type="datetime1">
              <a:rPr lang="en-US"/>
              <a:pPr>
                <a:defRPr/>
              </a:pPr>
              <a:t>05/10/2018</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BQL Công viên địa chất núi lửa Krông Nô</a:t>
            </a:r>
            <a:endParaRPr lang="en-US"/>
          </a:p>
        </p:txBody>
      </p:sp>
      <p:sp>
        <p:nvSpPr>
          <p:cNvPr id="6" name="Slide Number Placeholder 5"/>
          <p:cNvSpPr>
            <a:spLocks noGrp="1"/>
          </p:cNvSpPr>
          <p:nvPr>
            <p:ph type="sldNum" sz="quarter" idx="12"/>
          </p:nvPr>
        </p:nvSpPr>
        <p:spPr/>
        <p:txBody>
          <a:bodyPr/>
          <a:lstStyle>
            <a:lvl1pPr>
              <a:defRPr/>
            </a:lvl1pPr>
          </a:lstStyle>
          <a:p>
            <a:pPr>
              <a:defRPr/>
            </a:pPr>
            <a:fld id="{F6885613-039E-4227-9292-1D50C5E01F87}" type="slidenum">
              <a:rPr lang="en-US"/>
              <a:pPr>
                <a:defRPr/>
              </a:pPr>
              <a:t>‹#›</a:t>
            </a:fld>
            <a:endParaRPr lang="en-US"/>
          </a:p>
        </p:txBody>
      </p:sp>
    </p:spTree>
    <p:extLst>
      <p:ext uri="{BB962C8B-B14F-4D97-AF65-F5344CB8AC3E}">
        <p14:creationId xmlns:p14="http://schemas.microsoft.com/office/powerpoint/2010/main" val="142566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E4C21C-9DBC-43C7-84F6-C3C8628BA2C1}" type="datetime1">
              <a:rPr lang="en-US"/>
              <a:pPr>
                <a:defRPr/>
              </a:pPr>
              <a:t>05/10/2018</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BQL Công viên địa chất núi lửa Krông Nô</a:t>
            </a:r>
            <a:endParaRPr lang="en-US"/>
          </a:p>
        </p:txBody>
      </p:sp>
      <p:sp>
        <p:nvSpPr>
          <p:cNvPr id="6" name="Slide Number Placeholder 5"/>
          <p:cNvSpPr>
            <a:spLocks noGrp="1"/>
          </p:cNvSpPr>
          <p:nvPr>
            <p:ph type="sldNum" sz="quarter" idx="12"/>
          </p:nvPr>
        </p:nvSpPr>
        <p:spPr/>
        <p:txBody>
          <a:bodyPr/>
          <a:lstStyle>
            <a:lvl1pPr>
              <a:defRPr/>
            </a:lvl1pPr>
          </a:lstStyle>
          <a:p>
            <a:pPr>
              <a:defRPr/>
            </a:pPr>
            <a:fld id="{EC9CE453-FA66-4347-8078-319A36DD02E0}" type="slidenum">
              <a:rPr lang="en-US"/>
              <a:pPr>
                <a:defRPr/>
              </a:pPr>
              <a:t>‹#›</a:t>
            </a:fld>
            <a:endParaRPr lang="en-US"/>
          </a:p>
        </p:txBody>
      </p:sp>
    </p:spTree>
    <p:extLst>
      <p:ext uri="{BB962C8B-B14F-4D97-AF65-F5344CB8AC3E}">
        <p14:creationId xmlns:p14="http://schemas.microsoft.com/office/powerpoint/2010/main" val="291159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lgn="just">
              <a:defRPr sz="2400">
                <a:latin typeface="Times New Roman" pitchFamily="18" charset="0"/>
                <a:cs typeface="Times New Roman" pitchFamily="18" charset="0"/>
              </a:defRPr>
            </a:lvl1pPr>
            <a:lvl2pPr algn="just">
              <a:defRPr sz="2400">
                <a:latin typeface="Times New Roman" pitchFamily="18" charset="0"/>
                <a:cs typeface="Times New Roman" pitchFamily="18" charset="0"/>
              </a:defRPr>
            </a:lvl2pPr>
            <a:lvl3pPr algn="just">
              <a:defRPr sz="2400">
                <a:latin typeface="Times New Roman" pitchFamily="18" charset="0"/>
                <a:cs typeface="Times New Roman" pitchFamily="18" charset="0"/>
              </a:defRPr>
            </a:lvl3pPr>
            <a:lvl4pPr algn="just">
              <a:defRPr sz="2400">
                <a:latin typeface="Times New Roman" pitchFamily="18" charset="0"/>
                <a:cs typeface="Times New Roman" pitchFamily="18" charset="0"/>
              </a:defRPr>
            </a:lvl4pPr>
            <a:lvl5pPr algn="just">
              <a:defRPr sz="24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6D2A5C-041A-4CE7-8173-1A11101400C1}" type="datetime1">
              <a:rPr lang="en-US"/>
              <a:pPr>
                <a:defRPr/>
              </a:pPr>
              <a:t>05/10/2018</a:t>
            </a:fld>
            <a:endParaRPr lang="en-US"/>
          </a:p>
        </p:txBody>
      </p:sp>
      <p:sp>
        <p:nvSpPr>
          <p:cNvPr id="5" name="Footer Placeholder 4"/>
          <p:cNvSpPr>
            <a:spLocks noGrp="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BQL Công viên địa chất núi lửa Krông Nô</a:t>
            </a:r>
          </a:p>
        </p:txBody>
      </p:sp>
      <p:sp>
        <p:nvSpPr>
          <p:cNvPr id="6" name="Slide Number Placeholder 5"/>
          <p:cNvSpPr>
            <a:spLocks noGrp="1"/>
          </p:cNvSpPr>
          <p:nvPr>
            <p:ph type="sldNum" sz="quarter" idx="12"/>
          </p:nvPr>
        </p:nvSpPr>
        <p:spPr/>
        <p:txBody>
          <a:bodyPr/>
          <a:lstStyle>
            <a:lvl1pPr>
              <a:defRPr/>
            </a:lvl1pPr>
          </a:lstStyle>
          <a:p>
            <a:pPr>
              <a:defRPr/>
            </a:pPr>
            <a:fld id="{A3777216-D1F7-4F74-A99C-2E558E591051}" type="slidenum">
              <a:rPr lang="en-US"/>
              <a:pPr>
                <a:defRPr/>
              </a:pPr>
              <a:t>‹#›</a:t>
            </a:fld>
            <a:endParaRPr lang="en-US"/>
          </a:p>
        </p:txBody>
      </p:sp>
    </p:spTree>
    <p:extLst>
      <p:ext uri="{BB962C8B-B14F-4D97-AF65-F5344CB8AC3E}">
        <p14:creationId xmlns:p14="http://schemas.microsoft.com/office/powerpoint/2010/main" val="58487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6C8B4E-FE8C-46E1-A1DE-DA7433156FFD}" type="datetime1">
              <a:rPr lang="en-US"/>
              <a:pPr>
                <a:defRPr/>
              </a:pPr>
              <a:t>05/10/2018</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BQL Công viên địa chất núi lửa Krông Nô</a:t>
            </a:r>
            <a:endParaRPr lang="en-US"/>
          </a:p>
        </p:txBody>
      </p:sp>
      <p:sp>
        <p:nvSpPr>
          <p:cNvPr id="6" name="Slide Number Placeholder 5"/>
          <p:cNvSpPr>
            <a:spLocks noGrp="1"/>
          </p:cNvSpPr>
          <p:nvPr>
            <p:ph type="sldNum" sz="quarter" idx="12"/>
          </p:nvPr>
        </p:nvSpPr>
        <p:spPr/>
        <p:txBody>
          <a:bodyPr/>
          <a:lstStyle>
            <a:lvl1pPr>
              <a:defRPr/>
            </a:lvl1pPr>
          </a:lstStyle>
          <a:p>
            <a:pPr>
              <a:defRPr/>
            </a:pPr>
            <a:fld id="{742A1216-1278-42C5-BBB8-10D41A79465D}" type="slidenum">
              <a:rPr lang="en-US"/>
              <a:pPr>
                <a:defRPr/>
              </a:pPr>
              <a:t>‹#›</a:t>
            </a:fld>
            <a:endParaRPr lang="en-US"/>
          </a:p>
        </p:txBody>
      </p:sp>
    </p:spTree>
    <p:extLst>
      <p:ext uri="{BB962C8B-B14F-4D97-AF65-F5344CB8AC3E}">
        <p14:creationId xmlns:p14="http://schemas.microsoft.com/office/powerpoint/2010/main" val="333109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799FE6-83D3-42DE-B1D3-444E4F96F0A1}" type="datetime1">
              <a:rPr lang="en-US"/>
              <a:pPr>
                <a:defRPr/>
              </a:pPr>
              <a:t>05/10/2018</a:t>
            </a:fld>
            <a:endParaRPr lang="en-US"/>
          </a:p>
        </p:txBody>
      </p:sp>
      <p:sp>
        <p:nvSpPr>
          <p:cNvPr id="6" name="Footer Placeholder 4"/>
          <p:cNvSpPr>
            <a:spLocks noGrp="1"/>
          </p:cNvSpPr>
          <p:nvPr>
            <p:ph type="ftr" sz="quarter" idx="11"/>
          </p:nvPr>
        </p:nvSpPr>
        <p:spPr/>
        <p:txBody>
          <a:bodyPr/>
          <a:lstStyle>
            <a:lvl1pPr>
              <a:defRPr/>
            </a:lvl1pPr>
          </a:lstStyle>
          <a:p>
            <a:pPr>
              <a:defRPr/>
            </a:pPr>
            <a:r>
              <a:rPr lang="vi-VN"/>
              <a:t>BQL Công viên địa chất núi lửa Krông Nô</a:t>
            </a:r>
            <a:endParaRPr lang="en-US"/>
          </a:p>
        </p:txBody>
      </p:sp>
      <p:sp>
        <p:nvSpPr>
          <p:cNvPr id="7" name="Slide Number Placeholder 5"/>
          <p:cNvSpPr>
            <a:spLocks noGrp="1"/>
          </p:cNvSpPr>
          <p:nvPr>
            <p:ph type="sldNum" sz="quarter" idx="12"/>
          </p:nvPr>
        </p:nvSpPr>
        <p:spPr/>
        <p:txBody>
          <a:bodyPr/>
          <a:lstStyle>
            <a:lvl1pPr>
              <a:defRPr/>
            </a:lvl1pPr>
          </a:lstStyle>
          <a:p>
            <a:pPr>
              <a:defRPr/>
            </a:pPr>
            <a:fld id="{0995BB69-5FC7-4AED-9B5A-774FB48E5A2C}" type="slidenum">
              <a:rPr lang="en-US"/>
              <a:pPr>
                <a:defRPr/>
              </a:pPr>
              <a:t>‹#›</a:t>
            </a:fld>
            <a:endParaRPr lang="en-US"/>
          </a:p>
        </p:txBody>
      </p:sp>
    </p:spTree>
    <p:extLst>
      <p:ext uri="{BB962C8B-B14F-4D97-AF65-F5344CB8AC3E}">
        <p14:creationId xmlns:p14="http://schemas.microsoft.com/office/powerpoint/2010/main" val="131696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404371-F72C-4C73-B042-7F4C3F9881C4}" type="datetime1">
              <a:rPr lang="en-US"/>
              <a:pPr>
                <a:defRPr/>
              </a:pPr>
              <a:t>05/10/2018</a:t>
            </a:fld>
            <a:endParaRPr lang="en-US"/>
          </a:p>
        </p:txBody>
      </p:sp>
      <p:sp>
        <p:nvSpPr>
          <p:cNvPr id="8" name="Footer Placeholder 4"/>
          <p:cNvSpPr>
            <a:spLocks noGrp="1"/>
          </p:cNvSpPr>
          <p:nvPr>
            <p:ph type="ftr" sz="quarter" idx="11"/>
          </p:nvPr>
        </p:nvSpPr>
        <p:spPr/>
        <p:txBody>
          <a:bodyPr/>
          <a:lstStyle>
            <a:lvl1pPr>
              <a:defRPr/>
            </a:lvl1pPr>
          </a:lstStyle>
          <a:p>
            <a:pPr>
              <a:defRPr/>
            </a:pPr>
            <a:r>
              <a:rPr lang="vi-VN"/>
              <a:t>BQL Công viên địa chất núi lửa Krông Nô</a:t>
            </a:r>
            <a:endParaRPr lang="en-US"/>
          </a:p>
        </p:txBody>
      </p:sp>
      <p:sp>
        <p:nvSpPr>
          <p:cNvPr id="9" name="Slide Number Placeholder 5"/>
          <p:cNvSpPr>
            <a:spLocks noGrp="1"/>
          </p:cNvSpPr>
          <p:nvPr>
            <p:ph type="sldNum" sz="quarter" idx="12"/>
          </p:nvPr>
        </p:nvSpPr>
        <p:spPr/>
        <p:txBody>
          <a:bodyPr/>
          <a:lstStyle>
            <a:lvl1pPr>
              <a:defRPr/>
            </a:lvl1pPr>
          </a:lstStyle>
          <a:p>
            <a:pPr>
              <a:defRPr/>
            </a:pPr>
            <a:fld id="{4D0148FB-3F68-4A67-9A66-E2B329D499A7}" type="slidenum">
              <a:rPr lang="en-US"/>
              <a:pPr>
                <a:defRPr/>
              </a:pPr>
              <a:t>‹#›</a:t>
            </a:fld>
            <a:endParaRPr lang="en-US"/>
          </a:p>
        </p:txBody>
      </p:sp>
    </p:spTree>
    <p:extLst>
      <p:ext uri="{BB962C8B-B14F-4D97-AF65-F5344CB8AC3E}">
        <p14:creationId xmlns:p14="http://schemas.microsoft.com/office/powerpoint/2010/main" val="415222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532813-08F2-4410-8BFE-78A36BD8ACB4}" type="datetime1">
              <a:rPr lang="en-US"/>
              <a:pPr>
                <a:defRPr/>
              </a:pPr>
              <a:t>05/10/2018</a:t>
            </a:fld>
            <a:endParaRPr lang="en-US"/>
          </a:p>
        </p:txBody>
      </p:sp>
      <p:sp>
        <p:nvSpPr>
          <p:cNvPr id="4" name="Footer Placeholder 4"/>
          <p:cNvSpPr>
            <a:spLocks noGrp="1"/>
          </p:cNvSpPr>
          <p:nvPr>
            <p:ph type="ftr" sz="quarter" idx="11"/>
          </p:nvPr>
        </p:nvSpPr>
        <p:spPr/>
        <p:txBody>
          <a:bodyPr/>
          <a:lstStyle>
            <a:lvl1pPr>
              <a:defRPr/>
            </a:lvl1pPr>
          </a:lstStyle>
          <a:p>
            <a:pPr>
              <a:defRPr/>
            </a:pPr>
            <a:r>
              <a:rPr lang="vi-VN"/>
              <a:t>BQL Công viên địa chất núi lửa Krông Nô</a:t>
            </a:r>
            <a:endParaRPr lang="en-US"/>
          </a:p>
        </p:txBody>
      </p:sp>
      <p:sp>
        <p:nvSpPr>
          <p:cNvPr id="5" name="Slide Number Placeholder 5"/>
          <p:cNvSpPr>
            <a:spLocks noGrp="1"/>
          </p:cNvSpPr>
          <p:nvPr>
            <p:ph type="sldNum" sz="quarter" idx="12"/>
          </p:nvPr>
        </p:nvSpPr>
        <p:spPr/>
        <p:txBody>
          <a:bodyPr/>
          <a:lstStyle>
            <a:lvl1pPr>
              <a:defRPr/>
            </a:lvl1pPr>
          </a:lstStyle>
          <a:p>
            <a:pPr>
              <a:defRPr/>
            </a:pPr>
            <a:fld id="{59229991-E78B-4B59-ABF8-2E757E8746C0}" type="slidenum">
              <a:rPr lang="en-US"/>
              <a:pPr>
                <a:defRPr/>
              </a:pPr>
              <a:t>‹#›</a:t>
            </a:fld>
            <a:endParaRPr lang="en-US"/>
          </a:p>
        </p:txBody>
      </p:sp>
    </p:spTree>
    <p:extLst>
      <p:ext uri="{BB962C8B-B14F-4D97-AF65-F5344CB8AC3E}">
        <p14:creationId xmlns:p14="http://schemas.microsoft.com/office/powerpoint/2010/main" val="353261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25DB90-283D-43A1-84D8-AFC95648EF42}" type="datetime1">
              <a:rPr lang="en-US"/>
              <a:pPr>
                <a:defRPr/>
              </a:pPr>
              <a:t>05/10/2018</a:t>
            </a:fld>
            <a:endParaRPr lang="en-US"/>
          </a:p>
        </p:txBody>
      </p:sp>
      <p:sp>
        <p:nvSpPr>
          <p:cNvPr id="3" name="Footer Placeholder 4"/>
          <p:cNvSpPr>
            <a:spLocks noGrp="1"/>
          </p:cNvSpPr>
          <p:nvPr>
            <p:ph type="ftr" sz="quarter" idx="11"/>
          </p:nvPr>
        </p:nvSpPr>
        <p:spPr/>
        <p:txBody>
          <a:bodyPr/>
          <a:lstStyle>
            <a:lvl1pPr>
              <a:defRPr/>
            </a:lvl1pPr>
          </a:lstStyle>
          <a:p>
            <a:pPr>
              <a:defRPr/>
            </a:pPr>
            <a:r>
              <a:rPr lang="vi-VN"/>
              <a:t>BQL Công viên địa chất núi lửa Krông Nô</a:t>
            </a:r>
            <a:endParaRPr lang="en-US"/>
          </a:p>
        </p:txBody>
      </p:sp>
      <p:sp>
        <p:nvSpPr>
          <p:cNvPr id="4" name="Slide Number Placeholder 5"/>
          <p:cNvSpPr>
            <a:spLocks noGrp="1"/>
          </p:cNvSpPr>
          <p:nvPr>
            <p:ph type="sldNum" sz="quarter" idx="12"/>
          </p:nvPr>
        </p:nvSpPr>
        <p:spPr/>
        <p:txBody>
          <a:bodyPr/>
          <a:lstStyle>
            <a:lvl1pPr>
              <a:defRPr/>
            </a:lvl1pPr>
          </a:lstStyle>
          <a:p>
            <a:pPr>
              <a:defRPr/>
            </a:pPr>
            <a:fld id="{DF45EBF0-AB0B-4196-AD68-D772CB3A24A0}" type="slidenum">
              <a:rPr lang="en-US"/>
              <a:pPr>
                <a:defRPr/>
              </a:pPr>
              <a:t>‹#›</a:t>
            </a:fld>
            <a:endParaRPr lang="en-US"/>
          </a:p>
        </p:txBody>
      </p:sp>
    </p:spTree>
    <p:extLst>
      <p:ext uri="{BB962C8B-B14F-4D97-AF65-F5344CB8AC3E}">
        <p14:creationId xmlns:p14="http://schemas.microsoft.com/office/powerpoint/2010/main" val="281835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109BAC-30D4-46F7-8B28-A47644485ED2}" type="datetime1">
              <a:rPr lang="en-US"/>
              <a:pPr>
                <a:defRPr/>
              </a:pPr>
              <a:t>05/10/2018</a:t>
            </a:fld>
            <a:endParaRPr lang="en-US"/>
          </a:p>
        </p:txBody>
      </p:sp>
      <p:sp>
        <p:nvSpPr>
          <p:cNvPr id="6" name="Footer Placeholder 4"/>
          <p:cNvSpPr>
            <a:spLocks noGrp="1"/>
          </p:cNvSpPr>
          <p:nvPr>
            <p:ph type="ftr" sz="quarter" idx="11"/>
          </p:nvPr>
        </p:nvSpPr>
        <p:spPr/>
        <p:txBody>
          <a:bodyPr/>
          <a:lstStyle>
            <a:lvl1pPr>
              <a:defRPr/>
            </a:lvl1pPr>
          </a:lstStyle>
          <a:p>
            <a:pPr>
              <a:defRPr/>
            </a:pPr>
            <a:r>
              <a:rPr lang="vi-VN"/>
              <a:t>BQL Công viên địa chất núi lửa Krông Nô</a:t>
            </a:r>
            <a:endParaRPr lang="en-US"/>
          </a:p>
        </p:txBody>
      </p:sp>
      <p:sp>
        <p:nvSpPr>
          <p:cNvPr id="7" name="Slide Number Placeholder 5"/>
          <p:cNvSpPr>
            <a:spLocks noGrp="1"/>
          </p:cNvSpPr>
          <p:nvPr>
            <p:ph type="sldNum" sz="quarter" idx="12"/>
          </p:nvPr>
        </p:nvSpPr>
        <p:spPr/>
        <p:txBody>
          <a:bodyPr/>
          <a:lstStyle>
            <a:lvl1pPr>
              <a:defRPr/>
            </a:lvl1pPr>
          </a:lstStyle>
          <a:p>
            <a:pPr>
              <a:defRPr/>
            </a:pPr>
            <a:fld id="{2F2697BB-D5FA-4566-8F22-38E4BA5D18C7}" type="slidenum">
              <a:rPr lang="en-US"/>
              <a:pPr>
                <a:defRPr/>
              </a:pPr>
              <a:t>‹#›</a:t>
            </a:fld>
            <a:endParaRPr lang="en-US"/>
          </a:p>
        </p:txBody>
      </p:sp>
    </p:spTree>
    <p:extLst>
      <p:ext uri="{BB962C8B-B14F-4D97-AF65-F5344CB8AC3E}">
        <p14:creationId xmlns:p14="http://schemas.microsoft.com/office/powerpoint/2010/main" val="299128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ED8CF8-BB81-4620-816F-BD3A81EB47E3}" type="datetime1">
              <a:rPr lang="en-US"/>
              <a:pPr>
                <a:defRPr/>
              </a:pPr>
              <a:t>05/10/2018</a:t>
            </a:fld>
            <a:endParaRPr lang="en-US"/>
          </a:p>
        </p:txBody>
      </p:sp>
      <p:sp>
        <p:nvSpPr>
          <p:cNvPr id="6" name="Footer Placeholder 4"/>
          <p:cNvSpPr>
            <a:spLocks noGrp="1"/>
          </p:cNvSpPr>
          <p:nvPr>
            <p:ph type="ftr" sz="quarter" idx="11"/>
          </p:nvPr>
        </p:nvSpPr>
        <p:spPr/>
        <p:txBody>
          <a:bodyPr/>
          <a:lstStyle>
            <a:lvl1pPr>
              <a:defRPr/>
            </a:lvl1pPr>
          </a:lstStyle>
          <a:p>
            <a:pPr>
              <a:defRPr/>
            </a:pPr>
            <a:r>
              <a:rPr lang="vi-VN"/>
              <a:t>BQL Công viên địa chất núi lửa Krông Nô</a:t>
            </a:r>
            <a:endParaRPr lang="en-US"/>
          </a:p>
        </p:txBody>
      </p:sp>
      <p:sp>
        <p:nvSpPr>
          <p:cNvPr id="7" name="Slide Number Placeholder 5"/>
          <p:cNvSpPr>
            <a:spLocks noGrp="1"/>
          </p:cNvSpPr>
          <p:nvPr>
            <p:ph type="sldNum" sz="quarter" idx="12"/>
          </p:nvPr>
        </p:nvSpPr>
        <p:spPr/>
        <p:txBody>
          <a:bodyPr/>
          <a:lstStyle>
            <a:lvl1pPr>
              <a:defRPr/>
            </a:lvl1pPr>
          </a:lstStyle>
          <a:p>
            <a:pPr>
              <a:defRPr/>
            </a:pPr>
            <a:fld id="{94C46593-92B5-470D-A62D-5C41C8B7FD69}" type="slidenum">
              <a:rPr lang="en-US"/>
              <a:pPr>
                <a:defRPr/>
              </a:pPr>
              <a:t>‹#›</a:t>
            </a:fld>
            <a:endParaRPr lang="en-US"/>
          </a:p>
        </p:txBody>
      </p:sp>
    </p:spTree>
    <p:extLst>
      <p:ext uri="{BB962C8B-B14F-4D97-AF65-F5344CB8AC3E}">
        <p14:creationId xmlns:p14="http://schemas.microsoft.com/office/powerpoint/2010/main" val="16180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2B24FE5-28D5-42CB-8215-D2ED141CE7D3}" type="datetime1">
              <a:rPr lang="en-US"/>
              <a:pPr>
                <a:defRPr/>
              </a:pPr>
              <a:t>05/10/2018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vi-VN"/>
              <a:t>BQL Công viên địa chất núi lửa Krông Nô</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E64847-E29E-4F25-8310-BED6BB53E6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763000" cy="4602163"/>
          </a:xfrm>
          <a:extLst/>
        </p:spPr>
        <p:txBody>
          <a:bodyPr rtlCol="0"/>
          <a:lstStyle/>
          <a:p>
            <a:pPr marL="0" indent="0" algn="ctr" eaLnBrk="1" fontAlgn="auto" hangingPunct="1">
              <a:spcAft>
                <a:spcPts val="0"/>
              </a:spcAft>
              <a:buFont typeface="Arial" pitchFamily="34" charset="0"/>
              <a:buNone/>
              <a:defRPr/>
            </a:pPr>
            <a:endParaRPr lang="en-US" sz="1600" b="1" dirty="0" smtClean="0"/>
          </a:p>
          <a:p>
            <a:pPr marL="0" indent="0" algn="ctr" eaLnBrk="1" fontAlgn="auto" hangingPunct="1">
              <a:spcAft>
                <a:spcPts val="0"/>
              </a:spcAft>
              <a:buFont typeface="Arial" pitchFamily="34" charset="0"/>
              <a:buNone/>
              <a:defRPr/>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rPr>
              <a:t>KHÁI QUÁT VỀ</a:t>
            </a:r>
          </a:p>
          <a:p>
            <a:pPr marL="0" indent="0" algn="ctr" eaLnBrk="1" fontAlgn="auto" hangingPunct="1">
              <a:spcAft>
                <a:spcPts val="0"/>
              </a:spcAft>
              <a:buFont typeface="Arial" pitchFamily="34" charset="0"/>
              <a:buNone/>
              <a:defRPr/>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rPr>
              <a:t>CÔNG VIÊN ĐỊA CHẤT TOÀN CẦU </a:t>
            </a:r>
          </a:p>
          <a:p>
            <a:pPr marL="0" indent="0" algn="ctr" eaLnBrk="1" fontAlgn="auto" hangingPunct="1">
              <a:spcAft>
                <a:spcPts val="0"/>
              </a:spcAft>
              <a:buFont typeface="Arial" pitchFamily="34" charset="0"/>
              <a:buNone/>
              <a:defRPr/>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rPr>
              <a:t>VÀ CÔNG VIÊN </a:t>
            </a:r>
            <a:r>
              <a:rPr lang="en-US" sz="36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rPr>
              <a:t>ĐỊA </a:t>
            </a:r>
            <a:r>
              <a:rPr lang="en-US" sz="36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rPr>
              <a:t>CHẤT ĐẮK </a:t>
            </a:r>
            <a:r>
              <a:rPr lang="en-US" sz="36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rPr>
              <a:t>NÔNG</a:t>
            </a:r>
            <a:endPar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US"/>
              <a:t>Một số hình ảnh về Công viên địa chất toàn cầu (Thế giới)</a:t>
            </a:r>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676400"/>
            <a:ext cx="4419600" cy="3505200"/>
          </a:xfrm>
        </p:spPr>
      </p:pic>
      <p:pic>
        <p:nvPicPr>
          <p:cNvPr id="276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5"/>
          <p:cNvSpPr txBox="1">
            <a:spLocks noChangeArrowheads="1"/>
          </p:cNvSpPr>
          <p:nvPr/>
        </p:nvSpPr>
        <p:spPr bwMode="auto">
          <a:xfrm>
            <a:off x="5524500" y="5294313"/>
            <a:ext cx="2667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a:latin typeface="Times New Roman" pitchFamily="18" charset="0"/>
                <a:cs typeface="Times New Roman" pitchFamily="18" charset="0"/>
              </a:rPr>
              <a:t>Thái Sơn, </a:t>
            </a:r>
          </a:p>
          <a:p>
            <a:pPr algn="ctr" eaLnBrk="1" hangingPunct="1"/>
            <a:r>
              <a:rPr lang="en-US" sz="2400" b="1">
                <a:latin typeface="Times New Roman" pitchFamily="18" charset="0"/>
                <a:cs typeface="Times New Roman" pitchFamily="18" charset="0"/>
              </a:rPr>
              <a:t>Trung Quốc</a:t>
            </a:r>
          </a:p>
        </p:txBody>
      </p:sp>
      <p:sp>
        <p:nvSpPr>
          <p:cNvPr id="7" name="TextBox 6"/>
          <p:cNvSpPr txBox="1"/>
          <p:nvPr/>
        </p:nvSpPr>
        <p:spPr>
          <a:xfrm>
            <a:off x="0" y="5334000"/>
            <a:ext cx="4800600" cy="1016000"/>
          </a:xfrm>
          <a:prstGeom prst="rect">
            <a:avLst/>
          </a:prstGeom>
          <a:noFill/>
        </p:spPr>
        <p:txBody>
          <a:bodyPr>
            <a:spAutoFit/>
          </a:bodyPr>
          <a:lstStyle/>
          <a:p>
            <a:pPr algn="ctr">
              <a:defRPr/>
            </a:pPr>
            <a:r>
              <a:rPr lang="vi-VN" sz="2000" b="1">
                <a:latin typeface="+mj-lt"/>
              </a:rPr>
              <a:t>Núi lửa Batur</a:t>
            </a:r>
            <a:r>
              <a:rPr lang="en-US" sz="2000" b="1">
                <a:latin typeface="+mj-lt"/>
              </a:rPr>
              <a:t>, </a:t>
            </a:r>
            <a:r>
              <a:rPr lang="vi-VN" sz="2000" b="1">
                <a:latin typeface="+mj-lt"/>
              </a:rPr>
              <a:t>đảo Bal</a:t>
            </a:r>
            <a:r>
              <a:rPr lang="en-US" sz="2000" b="1">
                <a:latin typeface="+mj-lt"/>
              </a:rPr>
              <a:t>i (Indonesia)</a:t>
            </a:r>
          </a:p>
          <a:p>
            <a:pPr algn="ctr">
              <a:defRPr/>
            </a:pPr>
            <a:r>
              <a:rPr lang="vi-VN" sz="2000" b="1">
                <a:latin typeface="+mj-lt"/>
              </a:rPr>
              <a:t>Đây là Công viên địa chất toàn cầu thứ ba ở Đông Nam Á.</a:t>
            </a:r>
            <a:endParaRPr lang="en-US" sz="2000" b="1">
              <a:latin typeface="+mj-lt"/>
              <a:cs typeface="Times New Roman" pitchFamily="18" charset="0"/>
            </a:endParaRPr>
          </a:p>
        </p:txBody>
      </p:sp>
    </p:spTree>
    <p:extLst>
      <p:ext uri="{BB962C8B-B14F-4D97-AF65-F5344CB8AC3E}">
        <p14:creationId xmlns:p14="http://schemas.microsoft.com/office/powerpoint/2010/main" val="287976778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163" y="3048000"/>
            <a:ext cx="43259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6"/>
          <p:cNvSpPr txBox="1">
            <a:spLocks noChangeArrowheads="1"/>
          </p:cNvSpPr>
          <p:nvPr/>
        </p:nvSpPr>
        <p:spPr bwMode="auto">
          <a:xfrm>
            <a:off x="4876800" y="4503738"/>
            <a:ext cx="2819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a:t>Công viên chất toàn cầu Araripe, Brazil</a:t>
            </a:r>
          </a:p>
        </p:txBody>
      </p:sp>
    </p:spTree>
    <p:extLst>
      <p:ext uri="{BB962C8B-B14F-4D97-AF65-F5344CB8AC3E}">
        <p14:creationId xmlns:p14="http://schemas.microsoft.com/office/powerpoint/2010/main" val="1329399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95288"/>
            <a:ext cx="89916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62288"/>
            <a:ext cx="89916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5"/>
          <p:cNvSpPr txBox="1">
            <a:spLocks noChangeArrowheads="1"/>
          </p:cNvSpPr>
          <p:nvPr/>
        </p:nvSpPr>
        <p:spPr bwMode="auto">
          <a:xfrm>
            <a:off x="2209800" y="5791200"/>
            <a:ext cx="487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a:t>Công viên địa chất toàn cầu Eisenwurzen, Áo.</a:t>
            </a:r>
          </a:p>
        </p:txBody>
      </p:sp>
    </p:spTree>
    <p:extLst>
      <p:ext uri="{BB962C8B-B14F-4D97-AF65-F5344CB8AC3E}">
        <p14:creationId xmlns:p14="http://schemas.microsoft.com/office/powerpoint/2010/main" val="38617670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 y="3554413"/>
            <a:ext cx="3962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0386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52400"/>
            <a:ext cx="44513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505200"/>
            <a:ext cx="44513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7"/>
          <p:cNvSpPr txBox="1">
            <a:spLocks noChangeArrowheads="1"/>
          </p:cNvSpPr>
          <p:nvPr/>
        </p:nvSpPr>
        <p:spPr bwMode="auto">
          <a:xfrm>
            <a:off x="457200" y="63246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Công viên địa chất toàn cầu Papuk, Croatia</a:t>
            </a:r>
          </a:p>
          <a:p>
            <a:pPr algn="ctr" eaLnBrk="1" hangingPunct="1"/>
            <a:endParaRPr lang="en-US"/>
          </a:p>
        </p:txBody>
      </p:sp>
    </p:spTree>
    <p:extLst>
      <p:ext uri="{BB962C8B-B14F-4D97-AF65-F5344CB8AC3E}">
        <p14:creationId xmlns:p14="http://schemas.microsoft.com/office/powerpoint/2010/main" val="23069794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US" smtClean="0"/>
              <a:t>CÔNG VIÊN ĐỊA CHẤT Ở VIỆT NAM</a:t>
            </a:r>
            <a:endParaRPr lang="en-US"/>
          </a:p>
        </p:txBody>
      </p:sp>
      <p:sp>
        <p:nvSpPr>
          <p:cNvPr id="31747" name="Content Placeholder 2"/>
          <p:cNvSpPr>
            <a:spLocks noGrp="1"/>
          </p:cNvSpPr>
          <p:nvPr>
            <p:ph idx="1"/>
          </p:nvPr>
        </p:nvSpPr>
        <p:spPr/>
        <p:txBody>
          <a:bodyPr>
            <a:normAutofit lnSpcReduction="10000"/>
          </a:bodyPr>
          <a:lstStyle/>
          <a:p>
            <a:pPr>
              <a:buFont typeface="Wingdings" pitchFamily="2" charset="2"/>
              <a:buChar char="Ø"/>
            </a:pPr>
            <a:r>
              <a:rPr lang="en-US" sz="2300" smtClean="0"/>
              <a:t>Ở Việt Nam, những bước đi đầu tiên hướng đến việc hình thành CVĐC cũng đã được các nhà khoa học khởi động từ khá sớm.</a:t>
            </a:r>
          </a:p>
          <a:p>
            <a:pPr>
              <a:buFont typeface="Wingdings" pitchFamily="2" charset="2"/>
              <a:buChar char="Ø"/>
            </a:pPr>
            <a:r>
              <a:rPr lang="en-US" sz="2300" smtClean="0"/>
              <a:t>Đặc biệt là một số hoạt động của Viện Khoa học Địa chất và Khoáng sản.</a:t>
            </a:r>
          </a:p>
          <a:p>
            <a:pPr>
              <a:buFont typeface="Wingdings" pitchFamily="2" charset="2"/>
              <a:buChar char="Ø"/>
            </a:pPr>
            <a:r>
              <a:rPr lang="es-NI" sz="2300" smtClean="0"/>
              <a:t>Tại Việt Nam, Công viên địa chất toàn cầu UNESCO Cao Nguyên Đá Đồng Văn là địa phương đầu tiên tham gia mạng lưới. Tháng 4/2018, Công viên địa chất Non Nước Cao Bằng được UNESCO công nhận là Công viên địa chất toàn cầu.</a:t>
            </a:r>
          </a:p>
          <a:p>
            <a:pPr>
              <a:buFont typeface="Wingdings" pitchFamily="2" charset="2"/>
              <a:buChar char="Ø"/>
            </a:pPr>
            <a:r>
              <a:rPr lang="en-US" sz="2300" smtClean="0"/>
              <a:t>Hiện tại, ngoài Đắk Nông, một số địa phương khác như Gia Lai, Lào Cai, Sơn La, Quảng Ngãi, Quảng Nam, Phú Yên... cũng đang tiến hành những bước đi đầu tiên trong việc thành lập CVĐC và lập hồ sơ trình UNESCO công nhận là CVĐC Toàn cầu.</a:t>
            </a:r>
          </a:p>
        </p:txBody>
      </p:sp>
    </p:spTree>
    <p:extLst>
      <p:ext uri="{BB962C8B-B14F-4D97-AF65-F5344CB8AC3E}">
        <p14:creationId xmlns:p14="http://schemas.microsoft.com/office/powerpoint/2010/main" val="15616939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8763000" cy="1447800"/>
          </a:xfrm>
          <a:extLst/>
        </p:spPr>
        <p:txBody>
          <a:bodyPr/>
          <a:lstStyle/>
          <a:p>
            <a:pPr eaLnBrk="1" hangingPunct="1">
              <a:defRPr/>
            </a:pPr>
            <a:r>
              <a:rPr lang="en-US" sz="3200" smtClean="0"/>
              <a:t>Một số hình ảnh về Công viên địa chất toàn cầu</a:t>
            </a:r>
            <a:br>
              <a:rPr lang="en-US" sz="3200" smtClean="0"/>
            </a:br>
            <a:r>
              <a:rPr lang="en-US" sz="3200" smtClean="0"/>
              <a:t>(Việt Nam)</a:t>
            </a:r>
            <a:endParaRPr lang="en-US" sz="3200"/>
          </a:p>
        </p:txBody>
      </p:sp>
      <p:sp>
        <p:nvSpPr>
          <p:cNvPr id="7171" name="Content Placeholder 2"/>
          <p:cNvSpPr>
            <a:spLocks noGrp="1"/>
          </p:cNvSpPr>
          <p:nvPr>
            <p:ph idx="1"/>
          </p:nvPr>
        </p:nvSpPr>
        <p:spPr>
          <a:xfrm>
            <a:off x="382588" y="1143000"/>
            <a:ext cx="8783637" cy="5410200"/>
          </a:xfrm>
        </p:spPr>
        <p:txBody>
          <a:bodyPr>
            <a:normAutofit fontScale="92500" lnSpcReduction="10000"/>
          </a:bodyPr>
          <a:lstStyle/>
          <a:p>
            <a:pPr eaLnBrk="1" hangingPunct="1">
              <a:buFont typeface="Wingdings" pitchFamily="2" charset="2"/>
              <a:buChar char="Ø"/>
              <a:defRPr/>
            </a:pPr>
            <a:endParaRPr lang="en-US" smtClean="0"/>
          </a:p>
          <a:p>
            <a:pPr eaLnBrk="1" hangingPunct="1">
              <a:defRPr/>
            </a:pPr>
            <a:endParaRPr lang="en-US" smtClean="0"/>
          </a:p>
          <a:p>
            <a:pPr eaLnBrk="1" hangingPunct="1">
              <a:defRPr/>
            </a:pPr>
            <a:endParaRPr lang="en-US"/>
          </a:p>
          <a:p>
            <a:pPr eaLnBrk="1" hangingPunct="1">
              <a:defRPr/>
            </a:pPr>
            <a:endParaRPr lang="en-US" smtClean="0"/>
          </a:p>
          <a:p>
            <a:pPr eaLnBrk="1" hangingPunct="1">
              <a:defRPr/>
            </a:pPr>
            <a:endParaRPr lang="en-US"/>
          </a:p>
          <a:p>
            <a:pPr eaLnBrk="1" hangingPunct="1">
              <a:defRPr/>
            </a:pPr>
            <a:endParaRPr lang="en-US" smtClean="0"/>
          </a:p>
          <a:p>
            <a:pPr eaLnBrk="1" hangingPunct="1">
              <a:defRPr/>
            </a:pPr>
            <a:endParaRPr lang="en-US"/>
          </a:p>
          <a:p>
            <a:pPr eaLnBrk="1" hangingPunct="1">
              <a:defRPr/>
            </a:pPr>
            <a:endParaRPr lang="en-US" smtClean="0"/>
          </a:p>
          <a:p>
            <a:pPr eaLnBrk="1" hangingPunct="1">
              <a:defRPr/>
            </a:pPr>
            <a:endParaRPr lang="en-US"/>
          </a:p>
          <a:p>
            <a:pPr eaLnBrk="1" hangingPunct="1">
              <a:defRPr/>
            </a:pPr>
            <a:endParaRPr lang="en-US" smtClean="0"/>
          </a:p>
          <a:p>
            <a:pPr eaLnBrk="1" hangingPunct="1">
              <a:defRPr/>
            </a:pPr>
            <a:endParaRPr lang="en-US"/>
          </a:p>
          <a:p>
            <a:pPr eaLnBrk="1" hangingPunct="1">
              <a:defRPr/>
            </a:pPr>
            <a:endParaRPr lang="en-US" smtClean="0"/>
          </a:p>
          <a:p>
            <a:pPr marL="0" indent="0" algn="ctr" eaLnBrk="1" hangingPunct="1">
              <a:buFont typeface="Arial" charset="0"/>
              <a:buNone/>
              <a:defRPr/>
            </a:pPr>
            <a:r>
              <a:rPr lang="en-US" sz="3000" b="1" smtClean="0"/>
              <a:t>Công viên địa chất toàn cầu                                            Cao Nguyên Đá Đồng Văn, tỉnh Hà Giang</a:t>
            </a:r>
          </a:p>
        </p:txBody>
      </p:sp>
      <p:pic>
        <p:nvPicPr>
          <p:cNvPr id="3277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81188"/>
            <a:ext cx="446405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81188"/>
            <a:ext cx="44196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54382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a:defRPr/>
            </a:pPr>
            <a:r>
              <a:rPr lang="en-US"/>
              <a:t>Một số hình ảnh về Công viên địa chất toàn cầu</a:t>
            </a:r>
            <a:br>
              <a:rPr lang="en-US"/>
            </a:br>
            <a:r>
              <a:rPr lang="en-US"/>
              <a:t>(Việt Nam)</a:t>
            </a:r>
          </a:p>
        </p:txBody>
      </p:sp>
      <p:pic>
        <p:nvPicPr>
          <p:cNvPr id="337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5075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6"/>
          <p:cNvSpPr txBox="1">
            <a:spLocks noChangeArrowheads="1"/>
          </p:cNvSpPr>
          <p:nvPr/>
        </p:nvSpPr>
        <p:spPr bwMode="auto">
          <a:xfrm>
            <a:off x="5562600" y="1524000"/>
            <a:ext cx="3352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74675"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Wingdings" pitchFamily="2" charset="2"/>
              <a:buChar char="Ø"/>
            </a:pPr>
            <a:r>
              <a:rPr lang="es-NI" sz="2300">
                <a:latin typeface="Times New Roman" pitchFamily="18" charset="0"/>
                <a:cs typeface="Times New Roman" pitchFamily="18" charset="0"/>
              </a:rPr>
              <a:t>Bảo tồn, khai thác và phát triển Công viên địa chất toàn cầu Cao Nguyên Đá Đồng Văn đã minh chứng được giá trị của phương thức phát triển du lịch một cách bền vững. Góp phần vào việc phát triển kinh tế, góp phần gìn giữ các giá trị về địa chất, văn hóa và tự nhiên của địa phương.</a:t>
            </a:r>
            <a:endParaRPr lang="en-US" sz="2300"/>
          </a:p>
        </p:txBody>
      </p:sp>
    </p:spTree>
    <p:extLst>
      <p:ext uri="{BB962C8B-B14F-4D97-AF65-F5344CB8AC3E}">
        <p14:creationId xmlns:p14="http://schemas.microsoft.com/office/powerpoint/2010/main" val="17868696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2672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
            <a:ext cx="42672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86200"/>
            <a:ext cx="4267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86200"/>
            <a:ext cx="42672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1783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029200" y="76200"/>
            <a:ext cx="3657600" cy="2732088"/>
          </a:xfrm>
        </p:spPr>
      </p:pic>
      <p:pic>
        <p:nvPicPr>
          <p:cNvPr id="358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00" y="3352800"/>
            <a:ext cx="37084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352800"/>
            <a:ext cx="3756025"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76200"/>
            <a:ext cx="38862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71525" y="2844800"/>
            <a:ext cx="3581400" cy="381000"/>
          </a:xfrm>
          <a:prstGeom prst="rect">
            <a:avLst/>
          </a:prstGeom>
          <a:noFill/>
        </p:spPr>
        <p:txBody>
          <a:bodyPr>
            <a:spAutoFit/>
          </a:bodyPr>
          <a:lstStyle/>
          <a:p>
            <a:pPr algn="ctr">
              <a:defRPr/>
            </a:pPr>
            <a:r>
              <a:rPr lang="vi-VN">
                <a:latin typeface="+mj-lt"/>
              </a:rPr>
              <a:t>Dinh họ Vương</a:t>
            </a:r>
            <a:endParaRPr lang="en-US">
              <a:latin typeface="+mj-lt"/>
            </a:endParaRPr>
          </a:p>
        </p:txBody>
      </p:sp>
      <p:sp>
        <p:nvSpPr>
          <p:cNvPr id="35847" name="TextBox 8"/>
          <p:cNvSpPr txBox="1">
            <a:spLocks noChangeArrowheads="1"/>
          </p:cNvSpPr>
          <p:nvPr/>
        </p:nvSpPr>
        <p:spPr bwMode="auto">
          <a:xfrm>
            <a:off x="5181600" y="2906713"/>
            <a:ext cx="375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atin typeface="Times New Roman" pitchFamily="18" charset="0"/>
                <a:cs typeface="Times New Roman" pitchFamily="18" charset="0"/>
              </a:rPr>
              <a:t>Hoàng Su Phì – mùa lúa chín</a:t>
            </a:r>
          </a:p>
        </p:txBody>
      </p:sp>
      <p:sp>
        <p:nvSpPr>
          <p:cNvPr id="10" name="Rectangle 9"/>
          <p:cNvSpPr/>
          <p:nvPr/>
        </p:nvSpPr>
        <p:spPr>
          <a:xfrm>
            <a:off x="1447800" y="6353175"/>
            <a:ext cx="2806700" cy="369888"/>
          </a:xfrm>
          <a:prstGeom prst="rect">
            <a:avLst/>
          </a:prstGeom>
        </p:spPr>
        <p:txBody>
          <a:bodyPr wrap="none">
            <a:spAutoFit/>
          </a:bodyPr>
          <a:lstStyle/>
          <a:p>
            <a:pPr>
              <a:defRPr/>
            </a:pPr>
            <a:r>
              <a:rPr lang="vi-VN">
                <a:latin typeface="+mj-lt"/>
              </a:rPr>
              <a:t>Chợ </a:t>
            </a:r>
            <a:r>
              <a:rPr lang="en-US">
                <a:latin typeface="+mj-lt"/>
              </a:rPr>
              <a:t>phiên huyện </a:t>
            </a:r>
            <a:r>
              <a:rPr lang="vi-VN">
                <a:latin typeface="+mj-lt"/>
              </a:rPr>
              <a:t>Đồng Văn</a:t>
            </a:r>
            <a:endParaRPr lang="en-US">
              <a:latin typeface="+mj-lt"/>
            </a:endParaRPr>
          </a:p>
        </p:txBody>
      </p:sp>
      <p:sp>
        <p:nvSpPr>
          <p:cNvPr id="35849" name="TextBox 10"/>
          <p:cNvSpPr txBox="1">
            <a:spLocks noChangeArrowheads="1"/>
          </p:cNvSpPr>
          <p:nvPr/>
        </p:nvSpPr>
        <p:spPr bwMode="auto">
          <a:xfrm>
            <a:off x="4953000" y="6353175"/>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atin typeface="Times New Roman" pitchFamily="18" charset="0"/>
                <a:cs typeface="Times New Roman" pitchFamily="18" charset="0"/>
              </a:rPr>
              <a:t>Sản xuất nông nghiệp trên Cao nguyên đá</a:t>
            </a:r>
          </a:p>
        </p:txBody>
      </p:sp>
    </p:spTree>
    <p:extLst>
      <p:ext uri="{BB962C8B-B14F-4D97-AF65-F5344CB8AC3E}">
        <p14:creationId xmlns:p14="http://schemas.microsoft.com/office/powerpoint/2010/main" val="36189812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075"/>
            <a:ext cx="8229600" cy="884238"/>
          </a:xfrm>
        </p:spPr>
        <p:txBody>
          <a:bodyPr/>
          <a:lstStyle/>
          <a:p>
            <a:r>
              <a:rPr lang="en-US" sz="2000" smtClean="0"/>
              <a:t>CÔNG VIÊN ĐỊA CHẤT TOÀN CẦU NON NƯỚC CAO BẰNG</a:t>
            </a:r>
            <a:endParaRPr lang="en-US" sz="20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3000"/>
            <a:ext cx="8305800" cy="4857750"/>
          </a:xfrm>
          <a:prstGeom prst="rect">
            <a:avLst/>
          </a:prstGeom>
        </p:spPr>
      </p:pic>
    </p:spTree>
    <p:extLst>
      <p:ext uri="{BB962C8B-B14F-4D97-AF65-F5344CB8AC3E}">
        <p14:creationId xmlns:p14="http://schemas.microsoft.com/office/powerpoint/2010/main" val="175515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lstStyle/>
          <a:p>
            <a:pPr eaLnBrk="1" fontAlgn="auto" hangingPunct="1">
              <a:spcAft>
                <a:spcPts val="0"/>
              </a:spcAft>
              <a:defRPr/>
            </a:pPr>
            <a:r>
              <a:rPr lang="en-US" sz="3200" smtClean="0"/>
              <a:t>CÔNG VIÊN ĐỊA CHẤT</a:t>
            </a:r>
          </a:p>
        </p:txBody>
      </p:sp>
      <p:sp>
        <p:nvSpPr>
          <p:cNvPr id="4099" name="Content Placeholder 2"/>
          <p:cNvSpPr>
            <a:spLocks noGrp="1"/>
          </p:cNvSpPr>
          <p:nvPr>
            <p:ph idx="1"/>
          </p:nvPr>
        </p:nvSpPr>
        <p:spPr>
          <a:xfrm>
            <a:off x="457200" y="1600200"/>
            <a:ext cx="8229600" cy="4876800"/>
          </a:xfrm>
        </p:spPr>
        <p:txBody>
          <a:bodyPr>
            <a:normAutofit lnSpcReduction="10000"/>
          </a:bodyPr>
          <a:lstStyle/>
          <a:p>
            <a:pPr eaLnBrk="1" hangingPunct="1">
              <a:buFont typeface="Wingdings" pitchFamily="2" charset="2"/>
              <a:buChar char="Ø"/>
              <a:defRPr/>
            </a:pPr>
            <a:r>
              <a:rPr lang="en-US" b="1" smtClean="0"/>
              <a:t>Công viên địa chất (Tiếng Anh gọi là geopark): </a:t>
            </a:r>
          </a:p>
          <a:p>
            <a:pPr eaLnBrk="1" hangingPunct="1">
              <a:buFont typeface="Wingdings" pitchFamily="2" charset="2"/>
              <a:buChar char="ü"/>
              <a:defRPr/>
            </a:pPr>
            <a:r>
              <a:rPr lang="vi-VN" smtClean="0"/>
              <a:t>Là một </a:t>
            </a:r>
            <a:r>
              <a:rPr lang="vi-VN"/>
              <a:t>khu vực có ranh giới</a:t>
            </a:r>
            <a:r>
              <a:rPr lang="en-US"/>
              <a:t> địa lý-hành chính</a:t>
            </a:r>
            <a:r>
              <a:rPr lang="vi-VN"/>
              <a:t> rõ ràng, trong đó chứa đựng một tập hợp các </a:t>
            </a:r>
            <a:r>
              <a:rPr lang="en-US"/>
              <a:t>DSĐC</a:t>
            </a:r>
            <a:r>
              <a:rPr lang="vi-VN"/>
              <a:t> có giá trị khoa học,</a:t>
            </a:r>
            <a:r>
              <a:rPr lang="en-US"/>
              <a:t> giáo dục, thẩm mỹ và kinh tế</a:t>
            </a:r>
            <a:r>
              <a:rPr lang="en-US" smtClean="0"/>
              <a:t>.</a:t>
            </a:r>
          </a:p>
          <a:p>
            <a:pPr eaLnBrk="1" hangingPunct="1">
              <a:buFont typeface="Wingdings" pitchFamily="2" charset="2"/>
              <a:buChar char="ü"/>
              <a:defRPr/>
            </a:pPr>
            <a:r>
              <a:rPr lang="en-US"/>
              <a:t>Đồng thời khu vực đó còn là nơi hội tụ được các giá trị khác về</a:t>
            </a:r>
            <a:r>
              <a:rPr lang="vi-VN"/>
              <a:t> cảnh quan, đa dạng sinh học, khảo cổ, lịch sử, văn hóa</a:t>
            </a:r>
            <a:r>
              <a:rPr lang="en-US"/>
              <a:t>,</a:t>
            </a:r>
            <a:r>
              <a:rPr lang="vi-VN"/>
              <a:t> xã hội</a:t>
            </a:r>
            <a:r>
              <a:rPr lang="en-US" smtClean="0"/>
              <a:t>...</a:t>
            </a:r>
          </a:p>
          <a:p>
            <a:pPr eaLnBrk="1" hangingPunct="1">
              <a:buFont typeface="Wingdings" pitchFamily="2" charset="2"/>
              <a:buChar char="ü"/>
              <a:defRPr/>
            </a:pPr>
            <a:r>
              <a:rPr lang="en-US"/>
              <a:t>T</a:t>
            </a:r>
            <a:r>
              <a:rPr lang="vi-VN"/>
              <a:t>ất cả các giá trị đó cùng được nghiên cứu, đánh giá, bảo tồn và khai thác, sử dụng một cách bền vững</a:t>
            </a:r>
            <a:r>
              <a:rPr lang="en-US"/>
              <a:t>. </a:t>
            </a:r>
            <a:endParaRPr lang="en-US" smtClean="0"/>
          </a:p>
          <a:p>
            <a:pPr eaLnBrk="1" hangingPunct="1">
              <a:buFont typeface="Wingdings" pitchFamily="2" charset="2"/>
              <a:buChar char="ü"/>
              <a:defRPr/>
            </a:pPr>
            <a:r>
              <a:rPr lang="en-US" smtClean="0"/>
              <a:t>Công viên địa chất </a:t>
            </a:r>
            <a:r>
              <a:rPr lang="en-US"/>
              <a:t>cần có </a:t>
            </a:r>
            <a:r>
              <a:rPr lang="vi-VN"/>
              <a:t>diện tích</a:t>
            </a:r>
            <a:r>
              <a:rPr lang="en-US"/>
              <a:t> đủ</a:t>
            </a:r>
            <a:r>
              <a:rPr lang="vi-VN"/>
              <a:t> lớn để</a:t>
            </a:r>
            <a:r>
              <a:rPr lang="en-US"/>
              <a:t> có thể đóng góp đáng kể vào công cuộc</a:t>
            </a:r>
            <a:r>
              <a:rPr lang="vi-VN"/>
              <a:t> phát triển kinh tế</a:t>
            </a:r>
            <a:r>
              <a:rPr lang="en-US"/>
              <a:t>-xã hội của</a:t>
            </a:r>
            <a:r>
              <a:rPr lang="vi-VN"/>
              <a:t> địa phương, </a:t>
            </a:r>
            <a:r>
              <a:rPr lang="en-US"/>
              <a:t>chủ yếu dưới </a:t>
            </a:r>
            <a:r>
              <a:rPr lang="vi-VN"/>
              <a:t>hình thức phát triển du lịch và các dịch vụ phụ trợ khác. </a:t>
            </a:r>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2000"/>
              <a:t>CÔNG VIÊN ĐỊA CHẤT TOÀN CẦU NON NƯỚC CAO BẰNG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4191000" cy="2514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3989388"/>
            <a:ext cx="4248150" cy="24876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990600"/>
            <a:ext cx="4191000" cy="2514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399" y="3989388"/>
            <a:ext cx="4191001" cy="2487612"/>
          </a:xfrm>
          <a:prstGeom prst="rect">
            <a:avLst/>
          </a:prstGeom>
        </p:spPr>
      </p:pic>
      <p:sp>
        <p:nvSpPr>
          <p:cNvPr id="9" name="Rectangle 8"/>
          <p:cNvSpPr/>
          <p:nvPr/>
        </p:nvSpPr>
        <p:spPr>
          <a:xfrm>
            <a:off x="1219200" y="3581400"/>
            <a:ext cx="22860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mtClean="0"/>
              <a:t>Thác Bản Giốc</a:t>
            </a:r>
            <a:endParaRPr lang="en-US"/>
          </a:p>
        </p:txBody>
      </p:sp>
      <p:sp>
        <p:nvSpPr>
          <p:cNvPr id="10" name="Rectangle 9"/>
          <p:cNvSpPr/>
          <p:nvPr/>
        </p:nvSpPr>
        <p:spPr>
          <a:xfrm>
            <a:off x="5676899" y="3581400"/>
            <a:ext cx="22860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mtClean="0"/>
              <a:t>Hồ Thăng Hen</a:t>
            </a:r>
            <a:endParaRPr lang="en-US"/>
          </a:p>
        </p:txBody>
      </p:sp>
      <p:sp>
        <p:nvSpPr>
          <p:cNvPr id="11" name="Rectangle 10"/>
          <p:cNvSpPr/>
          <p:nvPr/>
        </p:nvSpPr>
        <p:spPr>
          <a:xfrm>
            <a:off x="381000" y="6477000"/>
            <a:ext cx="38862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mtClean="0"/>
              <a:t>Vườn Quốc gia Phia Oắc – Phia Đén</a:t>
            </a:r>
            <a:endParaRPr lang="en-US"/>
          </a:p>
        </p:txBody>
      </p:sp>
      <p:sp>
        <p:nvSpPr>
          <p:cNvPr id="12" name="Rectangle 11"/>
          <p:cNvSpPr/>
          <p:nvPr/>
        </p:nvSpPr>
        <p:spPr>
          <a:xfrm>
            <a:off x="4876799" y="6523383"/>
            <a:ext cx="38862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mtClean="0"/>
              <a:t>Khu Di tích Quốc gia đặc biệt Pác Bó</a:t>
            </a:r>
            <a:endParaRPr lang="en-US"/>
          </a:p>
        </p:txBody>
      </p:sp>
    </p:spTree>
    <p:extLst>
      <p:ext uri="{BB962C8B-B14F-4D97-AF65-F5344CB8AC3E}">
        <p14:creationId xmlns:p14="http://schemas.microsoft.com/office/powerpoint/2010/main" val="4108757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hangingPunct="1">
              <a:defRPr/>
            </a:pPr>
            <a:r>
              <a:rPr lang="en-US" sz="2000" smtClean="0"/>
              <a:t>CÔNG VIÊN ĐỊA CHẤT</a:t>
            </a:r>
            <a:r>
              <a:rPr lang="en-US" sz="2000"/>
              <a:t> </a:t>
            </a:r>
            <a:r>
              <a:rPr lang="en-US" sz="2000" smtClean="0"/>
              <a:t>ĐẮK </a:t>
            </a:r>
            <a:r>
              <a:rPr lang="en-US" sz="2000" smtClean="0"/>
              <a:t>NÔNG</a:t>
            </a:r>
            <a:endParaRPr lang="en-US" sz="2000"/>
          </a:p>
        </p:txBody>
      </p:sp>
      <p:sp>
        <p:nvSpPr>
          <p:cNvPr id="36867" name="Content Placeholder 2"/>
          <p:cNvSpPr>
            <a:spLocks noGrp="1"/>
          </p:cNvSpPr>
          <p:nvPr>
            <p:ph idx="1"/>
          </p:nvPr>
        </p:nvSpPr>
        <p:spPr/>
        <p:txBody>
          <a:bodyPr/>
          <a:lstStyle/>
          <a:p>
            <a:pPr marL="0" indent="574675" eaLnBrk="1" hangingPunct="1">
              <a:buFont typeface="Wingdings" pitchFamily="2" charset="2"/>
              <a:buChar char="Ø"/>
            </a:pPr>
            <a:r>
              <a:rPr lang="es-NI" sz="3300" smtClean="0"/>
              <a:t>Công viên địa chất </a:t>
            </a:r>
            <a:r>
              <a:rPr lang="es-NI" sz="3300" smtClean="0"/>
              <a:t>Đắk </a:t>
            </a:r>
            <a:r>
              <a:rPr lang="es-NI" sz="3300" smtClean="0"/>
              <a:t>Nông trải dài trên 05 huyện và 01 thị xã gồm huyện Krông Nô, Cư Jút, Đắk Mil, Đắk Song, Đắk G’Long và thị xã Gia Nghĩa</a:t>
            </a:r>
            <a:r>
              <a:rPr lang="es-NI" sz="3300" smtClean="0"/>
              <a:t>.</a:t>
            </a:r>
          </a:p>
          <a:p>
            <a:pPr marL="0" indent="574675" eaLnBrk="1" hangingPunct="1">
              <a:buFont typeface="Wingdings" pitchFamily="2" charset="2"/>
              <a:buChar char="Ø"/>
            </a:pPr>
            <a:r>
              <a:rPr lang="es-NI" sz="3300" smtClean="0"/>
              <a:t>Khu vực Công viên địa chất Đắk Nông mang tính chất nhiệt đới gió mùa cận xích đạo, chịu ảnh hưởng của gió mùa Tây Nam khô nóng.</a:t>
            </a:r>
          </a:p>
          <a:p>
            <a:pPr marL="0" indent="574675" eaLnBrk="1" hangingPunct="1">
              <a:buFont typeface="Wingdings" pitchFamily="2" charset="2"/>
              <a:buChar char="Ø"/>
            </a:pPr>
            <a:endParaRPr lang="es-NI" sz="3300" smtClean="0"/>
          </a:p>
        </p:txBody>
      </p:sp>
    </p:spTree>
    <p:extLst>
      <p:ext uri="{BB962C8B-B14F-4D97-AF65-F5344CB8AC3E}">
        <p14:creationId xmlns:p14="http://schemas.microsoft.com/office/powerpoint/2010/main" val="262388072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2000"/>
              <a:t>CÔNG VIÊN ĐỊA CHẤT </a:t>
            </a:r>
            <a:r>
              <a:rPr lang="en-US" sz="2000" smtClean="0"/>
              <a:t>ĐẮK </a:t>
            </a:r>
            <a:r>
              <a:rPr lang="en-US" sz="2000"/>
              <a:t>NÔNG</a:t>
            </a:r>
          </a:p>
        </p:txBody>
      </p:sp>
      <p:sp>
        <p:nvSpPr>
          <p:cNvPr id="3" name="Content Placeholder 2"/>
          <p:cNvSpPr>
            <a:spLocks noGrp="1"/>
          </p:cNvSpPr>
          <p:nvPr>
            <p:ph idx="1"/>
          </p:nvPr>
        </p:nvSpPr>
        <p:spPr/>
        <p:txBody>
          <a:bodyPr>
            <a:normAutofit/>
          </a:bodyPr>
          <a:lstStyle/>
          <a:p>
            <a:r>
              <a:rPr lang="es-NI" sz="2800"/>
              <a:t>Công viên địa chất </a:t>
            </a:r>
            <a:r>
              <a:rPr lang="es-NI" sz="2800" smtClean="0"/>
              <a:t>Đắk </a:t>
            </a:r>
            <a:r>
              <a:rPr lang="es-NI" sz="2800"/>
              <a:t>Nông có Quốc lộ 14 nối thành phố Hồ Chí Minh và các tỉnh Miền đông Nam bộ với các tỉnh Tây Nguyên, cách Thành phố Hồ Chí Minh 230km và cách Thành phố Buôn Ma Thuột (Đắk Lắk) 15 km</a:t>
            </a:r>
            <a:r>
              <a:rPr lang="es-NI" sz="2800" smtClean="0"/>
              <a:t>;</a:t>
            </a:r>
          </a:p>
          <a:p>
            <a:r>
              <a:rPr lang="es-NI" sz="2800" smtClean="0"/>
              <a:t>Có Quốc </a:t>
            </a:r>
            <a:r>
              <a:rPr lang="es-NI" sz="2800"/>
              <a:t>lộ 28 nối Công viên địa chất </a:t>
            </a:r>
            <a:r>
              <a:rPr lang="es-NI" sz="2800" smtClean="0"/>
              <a:t>Đắk </a:t>
            </a:r>
            <a:r>
              <a:rPr lang="es-NI" sz="2800"/>
              <a:t>Nông với Lâm Đồng (cách Thành phố Đà Lạt) 110km và Thành phố Phan Thiết (Bình Thuận) 160km. </a:t>
            </a:r>
            <a:endParaRPr lang="en-US" sz="2800"/>
          </a:p>
          <a:p>
            <a:endParaRPr lang="en-US" sz="2800"/>
          </a:p>
        </p:txBody>
      </p:sp>
    </p:spTree>
    <p:extLst>
      <p:ext uri="{BB962C8B-B14F-4D97-AF65-F5344CB8AC3E}">
        <p14:creationId xmlns:p14="http://schemas.microsoft.com/office/powerpoint/2010/main" val="1418154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a:extLst/>
        </p:spPr>
        <p:txBody>
          <a:bodyPr/>
          <a:lstStyle/>
          <a:p>
            <a:pPr>
              <a:defRPr/>
            </a:pPr>
            <a:r>
              <a:rPr lang="en-US" smtClean="0"/>
              <a:t>CÔNG </a:t>
            </a:r>
            <a:r>
              <a:rPr lang="en-US"/>
              <a:t>VIÊN ĐỊA </a:t>
            </a:r>
            <a:r>
              <a:rPr lang="en-US" smtClean="0"/>
              <a:t>CHẤT </a:t>
            </a:r>
            <a:r>
              <a:rPr lang="en-US" smtClean="0"/>
              <a:t>ĐẮK NÔNG</a:t>
            </a:r>
            <a:endParaRPr lang="en-US"/>
          </a:p>
        </p:txBody>
      </p:sp>
      <p:pic>
        <p:nvPicPr>
          <p:cNvPr id="491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4"/>
          <p:cNvSpPr txBox="1">
            <a:spLocks noChangeArrowheads="1"/>
          </p:cNvSpPr>
          <p:nvPr/>
        </p:nvSpPr>
        <p:spPr bwMode="auto">
          <a:xfrm>
            <a:off x="1905000" y="6172200"/>
            <a:ext cx="586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a:latin typeface="Times New Roman" pitchFamily="18" charset="0"/>
                <a:cs typeface="Times New Roman" pitchFamily="18" charset="0"/>
              </a:rPr>
              <a:t>Quốc lộ 14, đoạn qua huyện Đắk Song </a:t>
            </a:r>
          </a:p>
        </p:txBody>
      </p:sp>
    </p:spTree>
    <p:extLst>
      <p:ext uri="{BB962C8B-B14F-4D97-AF65-F5344CB8AC3E}">
        <p14:creationId xmlns:p14="http://schemas.microsoft.com/office/powerpoint/2010/main" val="325518978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a:t>CÔNG VIÊN ĐỊA CHẤT </a:t>
            </a:r>
            <a:r>
              <a:rPr lang="en-US" sz="2000" smtClean="0"/>
              <a:t>ĐẮK </a:t>
            </a:r>
            <a:r>
              <a:rPr lang="en-US" sz="2000"/>
              <a:t>NÔNG</a:t>
            </a:r>
          </a:p>
        </p:txBody>
      </p:sp>
      <p:sp>
        <p:nvSpPr>
          <p:cNvPr id="3" name="Content Placeholder 2"/>
          <p:cNvSpPr>
            <a:spLocks noGrp="1"/>
          </p:cNvSpPr>
          <p:nvPr>
            <p:ph idx="1"/>
          </p:nvPr>
        </p:nvSpPr>
        <p:spPr/>
        <p:txBody>
          <a:bodyPr/>
          <a:lstStyle/>
          <a:p>
            <a:r>
              <a:rPr lang="es-NI" sz="2800" smtClean="0"/>
              <a:t>Công </a:t>
            </a:r>
            <a:r>
              <a:rPr lang="es-NI" sz="2800"/>
              <a:t>viên địa chất </a:t>
            </a:r>
            <a:r>
              <a:rPr lang="es-NI" sz="2800" smtClean="0"/>
              <a:t>Đắk </a:t>
            </a:r>
            <a:r>
              <a:rPr lang="es-NI" sz="2800"/>
              <a:t>Nông có cộng đồng dân cư gồm 40 dân tộc cùng sinh </a:t>
            </a:r>
            <a:r>
              <a:rPr lang="es-NI" sz="2800" smtClean="0"/>
              <a:t>sống, với dân số là </a:t>
            </a:r>
            <a:r>
              <a:rPr lang="es-NI" sz="2800"/>
              <a:t>497.901 người</a:t>
            </a:r>
            <a:r>
              <a:rPr lang="es-NI" sz="2800" smtClean="0"/>
              <a:t>.</a:t>
            </a:r>
          </a:p>
          <a:p>
            <a:r>
              <a:rPr lang="es-NI" sz="2800" smtClean="0"/>
              <a:t>Cộng </a:t>
            </a:r>
            <a:r>
              <a:rPr lang="es-NI" sz="2800"/>
              <a:t>đồng dân cư Công viên địa chất </a:t>
            </a:r>
            <a:r>
              <a:rPr lang="es-NI" sz="2800" smtClean="0"/>
              <a:t>Đắk </a:t>
            </a:r>
            <a:r>
              <a:rPr lang="es-NI" sz="2800"/>
              <a:t>Nông được hình thành từ: Đồng bào các dân tộc tại chỗ như M'Nông, Mạ, Ê đê, …; đồng bào Kinh sinh sống lâu đời trên Tây Nguyên và đồng bào các dân tộc miền núi phía Bắc mới di cư vào lập nghiệp như Tày, Thái, Mường, Nùng, Dao, H'Mông .v.v.</a:t>
            </a:r>
            <a:endParaRPr lang="en-US" sz="2800"/>
          </a:p>
          <a:p>
            <a:endParaRPr lang="en-US"/>
          </a:p>
        </p:txBody>
      </p:sp>
    </p:spTree>
    <p:extLst>
      <p:ext uri="{BB962C8B-B14F-4D97-AF65-F5344CB8AC3E}">
        <p14:creationId xmlns:p14="http://schemas.microsoft.com/office/powerpoint/2010/main" val="4229181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2000" smtClean="0"/>
              <a:t>MỘT SỐ DÂN TỘC TRONG KHU VỰC </a:t>
            </a:r>
            <a:r>
              <a:rPr lang="en-US" sz="2000" smtClean="0"/>
              <a:t/>
            </a:r>
            <a:br>
              <a:rPr lang="en-US" sz="2000" smtClean="0"/>
            </a:br>
            <a:r>
              <a:rPr lang="en-US" sz="2000" smtClean="0"/>
              <a:t>CÔNG </a:t>
            </a:r>
            <a:r>
              <a:rPr lang="en-US" sz="2000"/>
              <a:t>VIÊN ĐỊA CHẤT </a:t>
            </a:r>
            <a:r>
              <a:rPr lang="en-US" sz="2000" smtClean="0"/>
              <a:t>ĐẮK </a:t>
            </a:r>
            <a:r>
              <a:rPr lang="en-US" sz="2000"/>
              <a:t>NÔNG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4038600" cy="27717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990600"/>
            <a:ext cx="3886200" cy="27916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39" y="3962400"/>
            <a:ext cx="4028661" cy="26574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962400"/>
            <a:ext cx="3886200" cy="2667414"/>
          </a:xfrm>
          <a:prstGeom prst="rect">
            <a:avLst/>
          </a:prstGeom>
        </p:spPr>
      </p:pic>
    </p:spTree>
    <p:extLst>
      <p:ext uri="{BB962C8B-B14F-4D97-AF65-F5344CB8AC3E}">
        <p14:creationId xmlns:p14="http://schemas.microsoft.com/office/powerpoint/2010/main" val="2178240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89772" y="1295400"/>
            <a:ext cx="3939628" cy="2267897"/>
          </a:xfrm>
          <a:prstGeom prst="ellipse">
            <a:avLst/>
          </a:prstGeom>
        </p:spPr>
        <p:style>
          <a:lnRef idx="1">
            <a:schemeClr val="accent6"/>
          </a:lnRef>
          <a:fillRef idx="2">
            <a:schemeClr val="accent6"/>
          </a:fillRef>
          <a:effectRef idx="1">
            <a:schemeClr val="accent6"/>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NI"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Công viên địa chất bao gồm các di sản</a:t>
            </a:r>
            <a:endParaRPr lang="en-US"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4"/>
          <p:cNvSpPr>
            <a:spLocks noGrp="1"/>
          </p:cNvSpPr>
          <p:nvPr>
            <p:ph idx="1"/>
          </p:nvPr>
        </p:nvSpPr>
        <p:spPr>
          <a:xfrm>
            <a:off x="587375" y="4402138"/>
            <a:ext cx="2590800" cy="1782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forceAA="0">
            <a:noAutofit/>
          </a:bodyPr>
          <a:lstStyle/>
          <a:p>
            <a:pPr marL="0" indent="0" algn="ctr">
              <a:buFont typeface="Arial" charset="0"/>
              <a:buNone/>
              <a:defRPr/>
            </a:pPr>
            <a:r>
              <a:rPr lang="es-NI" smtClean="0"/>
              <a:t> Di sản địa chất</a:t>
            </a:r>
            <a:endParaRPr lang="en-US"/>
          </a:p>
        </p:txBody>
      </p:sp>
      <p:sp>
        <p:nvSpPr>
          <p:cNvPr id="6" name="Content Placeholder 4"/>
          <p:cNvSpPr txBox="1">
            <a:spLocks/>
          </p:cNvSpPr>
          <p:nvPr/>
        </p:nvSpPr>
        <p:spPr bwMode="auto">
          <a:xfrm>
            <a:off x="3363913" y="4402138"/>
            <a:ext cx="2590800" cy="1782762"/>
          </a:xfrm>
          <a:prstGeom prst="ellipse">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just" rtl="0" eaLnBrk="0" fontAlgn="base" hangingPunct="0">
              <a:spcBef>
                <a:spcPct val="20000"/>
              </a:spcBef>
              <a:spcAft>
                <a:spcPct val="0"/>
              </a:spcAft>
              <a:buFont typeface="Arial" charset="0"/>
              <a:buChar char="•"/>
              <a:defRPr sz="2400" kern="1200">
                <a:solidFill>
                  <a:schemeClr val="lt1"/>
                </a:solidFill>
                <a:latin typeface="Times New Roman" pitchFamily="18" charset="0"/>
                <a:ea typeface="+mn-ea"/>
                <a:cs typeface="Times New Roman" pitchFamily="18" charset="0"/>
              </a:defRPr>
            </a:lvl1pPr>
            <a:lvl2pPr marL="742950" indent="-285750" algn="just" rtl="0" eaLnBrk="0" fontAlgn="base" hangingPunct="0">
              <a:spcBef>
                <a:spcPct val="20000"/>
              </a:spcBef>
              <a:spcAft>
                <a:spcPct val="0"/>
              </a:spcAft>
              <a:buFont typeface="Arial" charset="0"/>
              <a:buChar char="–"/>
              <a:defRPr sz="2400" kern="1200">
                <a:solidFill>
                  <a:schemeClr val="lt1"/>
                </a:solidFill>
                <a:latin typeface="Times New Roman" pitchFamily="18" charset="0"/>
                <a:ea typeface="+mn-ea"/>
                <a:cs typeface="Times New Roman" pitchFamily="18" charset="0"/>
              </a:defRPr>
            </a:lvl2pPr>
            <a:lvl3pPr marL="1143000" indent="-228600" algn="just" rtl="0" eaLnBrk="0" fontAlgn="base" hangingPunct="0">
              <a:spcBef>
                <a:spcPct val="20000"/>
              </a:spcBef>
              <a:spcAft>
                <a:spcPct val="0"/>
              </a:spcAft>
              <a:buFont typeface="Arial" charset="0"/>
              <a:buChar char="•"/>
              <a:defRPr sz="2400" kern="1200">
                <a:solidFill>
                  <a:schemeClr val="lt1"/>
                </a:solidFill>
                <a:latin typeface="Times New Roman" pitchFamily="18" charset="0"/>
                <a:ea typeface="+mn-ea"/>
                <a:cs typeface="Times New Roman" pitchFamily="18" charset="0"/>
              </a:defRPr>
            </a:lvl3pPr>
            <a:lvl4pPr marL="1600200" indent="-228600" algn="just" rtl="0" eaLnBrk="0" fontAlgn="base" hangingPunct="0">
              <a:spcBef>
                <a:spcPct val="20000"/>
              </a:spcBef>
              <a:spcAft>
                <a:spcPct val="0"/>
              </a:spcAft>
              <a:buFont typeface="Arial" charset="0"/>
              <a:buChar char="–"/>
              <a:defRPr sz="2400" kern="1200">
                <a:solidFill>
                  <a:schemeClr val="lt1"/>
                </a:solidFill>
                <a:latin typeface="Times New Roman" pitchFamily="18" charset="0"/>
                <a:ea typeface="+mn-ea"/>
                <a:cs typeface="Times New Roman" pitchFamily="18" charset="0"/>
              </a:defRPr>
            </a:lvl4pPr>
            <a:lvl5pPr marL="2057400" indent="-228600" algn="just" rtl="0" eaLnBrk="0" fontAlgn="base" hangingPunct="0">
              <a:spcBef>
                <a:spcPct val="20000"/>
              </a:spcBef>
              <a:spcAft>
                <a:spcPct val="0"/>
              </a:spcAft>
              <a:buFont typeface="Arial" charset="0"/>
              <a:buChar char="»"/>
              <a:defRPr sz="2400" kern="1200">
                <a:solidFill>
                  <a:schemeClr val="l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charset="0"/>
              <a:buNone/>
              <a:defRPr/>
            </a:pPr>
            <a:r>
              <a:rPr lang="es-NI" smtClean="0"/>
              <a:t>Di sản văn </a:t>
            </a:r>
            <a:r>
              <a:rPr lang="es-NI"/>
              <a:t>hóa</a:t>
            </a:r>
            <a:endParaRPr lang="en-US"/>
          </a:p>
        </p:txBody>
      </p:sp>
      <p:sp>
        <p:nvSpPr>
          <p:cNvPr id="7" name="Content Placeholder 4"/>
          <p:cNvSpPr txBox="1">
            <a:spLocks/>
          </p:cNvSpPr>
          <p:nvPr/>
        </p:nvSpPr>
        <p:spPr bwMode="auto">
          <a:xfrm>
            <a:off x="6191250" y="4495800"/>
            <a:ext cx="2590800" cy="1782763"/>
          </a:xfrm>
          <a:prstGeom prst="ellipse">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marL="342900" indent="-342900" algn="just" rtl="0" eaLnBrk="0" fontAlgn="base" hangingPunct="0">
              <a:spcBef>
                <a:spcPct val="20000"/>
              </a:spcBef>
              <a:spcAft>
                <a:spcPct val="0"/>
              </a:spcAft>
              <a:buFont typeface="Arial" charset="0"/>
              <a:buChar char="•"/>
              <a:defRPr sz="2400" kern="1200">
                <a:solidFill>
                  <a:schemeClr val="lt1"/>
                </a:solidFill>
                <a:latin typeface="Times New Roman" pitchFamily="18" charset="0"/>
                <a:ea typeface="+mn-ea"/>
                <a:cs typeface="Times New Roman" pitchFamily="18" charset="0"/>
              </a:defRPr>
            </a:lvl1pPr>
            <a:lvl2pPr marL="742950" indent="-285750" algn="just" rtl="0" eaLnBrk="0" fontAlgn="base" hangingPunct="0">
              <a:spcBef>
                <a:spcPct val="20000"/>
              </a:spcBef>
              <a:spcAft>
                <a:spcPct val="0"/>
              </a:spcAft>
              <a:buFont typeface="Arial" charset="0"/>
              <a:buChar char="–"/>
              <a:defRPr sz="2400" kern="1200">
                <a:solidFill>
                  <a:schemeClr val="lt1"/>
                </a:solidFill>
                <a:latin typeface="Times New Roman" pitchFamily="18" charset="0"/>
                <a:ea typeface="+mn-ea"/>
                <a:cs typeface="Times New Roman" pitchFamily="18" charset="0"/>
              </a:defRPr>
            </a:lvl2pPr>
            <a:lvl3pPr marL="1143000" indent="-228600" algn="just" rtl="0" eaLnBrk="0" fontAlgn="base" hangingPunct="0">
              <a:spcBef>
                <a:spcPct val="20000"/>
              </a:spcBef>
              <a:spcAft>
                <a:spcPct val="0"/>
              </a:spcAft>
              <a:buFont typeface="Arial" charset="0"/>
              <a:buChar char="•"/>
              <a:defRPr sz="2400" kern="1200">
                <a:solidFill>
                  <a:schemeClr val="lt1"/>
                </a:solidFill>
                <a:latin typeface="Times New Roman" pitchFamily="18" charset="0"/>
                <a:ea typeface="+mn-ea"/>
                <a:cs typeface="Times New Roman" pitchFamily="18" charset="0"/>
              </a:defRPr>
            </a:lvl3pPr>
            <a:lvl4pPr marL="1600200" indent="-228600" algn="just" rtl="0" eaLnBrk="0" fontAlgn="base" hangingPunct="0">
              <a:spcBef>
                <a:spcPct val="20000"/>
              </a:spcBef>
              <a:spcAft>
                <a:spcPct val="0"/>
              </a:spcAft>
              <a:buFont typeface="Arial" charset="0"/>
              <a:buChar char="–"/>
              <a:defRPr sz="2400" kern="1200">
                <a:solidFill>
                  <a:schemeClr val="lt1"/>
                </a:solidFill>
                <a:latin typeface="Times New Roman" pitchFamily="18" charset="0"/>
                <a:ea typeface="+mn-ea"/>
                <a:cs typeface="Times New Roman" pitchFamily="18" charset="0"/>
              </a:defRPr>
            </a:lvl4pPr>
            <a:lvl5pPr marL="2057400" indent="-228600" algn="just" rtl="0" eaLnBrk="0" fontAlgn="base" hangingPunct="0">
              <a:spcBef>
                <a:spcPct val="20000"/>
              </a:spcBef>
              <a:spcAft>
                <a:spcPct val="0"/>
              </a:spcAft>
              <a:buFont typeface="Arial" charset="0"/>
              <a:buChar char="»"/>
              <a:defRPr sz="2400" kern="1200">
                <a:solidFill>
                  <a:schemeClr val="l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charset="0"/>
              <a:buNone/>
              <a:defRPr/>
            </a:pPr>
            <a:r>
              <a:rPr lang="es-NI" smtClean="0"/>
              <a:t>Đa dạng </a:t>
            </a:r>
            <a:r>
              <a:rPr lang="es-NI"/>
              <a:t>sinh học</a:t>
            </a:r>
            <a:endParaRPr lang="en-US"/>
          </a:p>
        </p:txBody>
      </p:sp>
      <p:cxnSp>
        <p:nvCxnSpPr>
          <p:cNvPr id="10" name="Straight Arrow Connector 9"/>
          <p:cNvCxnSpPr>
            <a:stCxn id="4" idx="3"/>
          </p:cNvCxnSpPr>
          <p:nvPr/>
        </p:nvCxnSpPr>
        <p:spPr>
          <a:xfrm flipH="1">
            <a:off x="1981200" y="3230563"/>
            <a:ext cx="1285875" cy="1171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53138" y="3325813"/>
            <a:ext cx="881062" cy="1263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4"/>
            <a:endCxn id="6" idx="0"/>
          </p:cNvCxnSpPr>
          <p:nvPr/>
        </p:nvCxnSpPr>
        <p:spPr>
          <a:xfrm>
            <a:off x="4659313" y="3563938"/>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6401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
                                        <p:tgtEl>
                                          <p:spTgt spid="5">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US"/>
              <a:t>CÔNG VIÊN ĐỊA CHẤT</a:t>
            </a:r>
          </a:p>
        </p:txBody>
      </p:sp>
      <p:sp>
        <p:nvSpPr>
          <p:cNvPr id="5123" name="Content Placeholder 2"/>
          <p:cNvSpPr>
            <a:spLocks noGrp="1"/>
          </p:cNvSpPr>
          <p:nvPr>
            <p:ph idx="1"/>
          </p:nvPr>
        </p:nvSpPr>
        <p:spPr/>
        <p:txBody>
          <a:bodyPr/>
          <a:lstStyle/>
          <a:p>
            <a:r>
              <a:rPr lang="en-US" smtClean="0"/>
              <a:t>Công viên địa chất</a:t>
            </a:r>
            <a:r>
              <a:rPr lang="vi-VN" smtClean="0"/>
              <a:t> là hình thức bảo tồn </a:t>
            </a:r>
            <a:r>
              <a:rPr lang="en-US" smtClean="0"/>
              <a:t>Di sản địa chất</a:t>
            </a:r>
            <a:r>
              <a:rPr lang="vi-VN" smtClean="0"/>
              <a:t> “mở” </a:t>
            </a:r>
            <a:r>
              <a:rPr lang="en-US" smtClean="0"/>
              <a:t>- </a:t>
            </a:r>
            <a:r>
              <a:rPr lang="vi-VN" smtClean="0"/>
              <a:t>đây là một xu hướng mới của Khoa học Địa chất, đã trở thành vấn đề được nhiều quốc gia và tổ chức khoa học trên thế giới quan tâm, thảo luận rộng rãi tại các </a:t>
            </a:r>
            <a:r>
              <a:rPr lang="en-US" smtClean="0"/>
              <a:t>h</a:t>
            </a:r>
            <a:r>
              <a:rPr lang="vi-VN" smtClean="0"/>
              <a:t>ội nghị </a:t>
            </a:r>
            <a:r>
              <a:rPr lang="en-US" smtClean="0"/>
              <a:t>q</a:t>
            </a:r>
            <a:r>
              <a:rPr lang="vi-VN" smtClean="0"/>
              <a:t>uốc tế về địa chất cũng như về chủ đề bảo tồn</a:t>
            </a:r>
            <a:r>
              <a:rPr lang="en-US" smtClean="0"/>
              <a:t>,</a:t>
            </a:r>
            <a:r>
              <a:rPr lang="vi-VN" smtClean="0"/>
              <a:t> phát huy giá trị di sản, và đang được Tổ chức Giáo dục, Khoa học và Văn hóa của Liên hiệp quốc (UNESCO) và Hiệp hội Địa chất Quốc tế (IUGS) tích cực ủng hộ, vận động trong khoảng thời gian </a:t>
            </a:r>
            <a:r>
              <a:rPr lang="en-US" smtClean="0"/>
              <a:t>hai</a:t>
            </a:r>
            <a:r>
              <a:rPr lang="vi-VN" smtClean="0"/>
              <a:t> chục năm trở lại đây</a:t>
            </a:r>
            <a:r>
              <a:rPr lang="en-US" smtClean="0"/>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US" smtClean="0"/>
              <a:t>CÔNG VIÊN ĐỊA CHẤT</a:t>
            </a:r>
            <a:endParaRPr lang="en-US"/>
          </a:p>
        </p:txBody>
      </p:sp>
      <p:sp>
        <p:nvSpPr>
          <p:cNvPr id="3" name="Content Placeholder 2"/>
          <p:cNvSpPr>
            <a:spLocks noGrp="1"/>
          </p:cNvSpPr>
          <p:nvPr>
            <p:ph idx="1"/>
          </p:nvPr>
        </p:nvSpPr>
        <p:spPr/>
        <p:txBody>
          <a:bodyPr/>
          <a:lstStyle/>
          <a:p>
            <a:pPr marL="0" indent="0">
              <a:buFont typeface="Arial" charset="0"/>
              <a:buNone/>
              <a:defRPr/>
            </a:pPr>
            <a:r>
              <a:rPr lang="en-US" smtClean="0"/>
              <a:t>Công viên địa chất</a:t>
            </a:r>
            <a:r>
              <a:rPr lang="vi-VN" smtClean="0"/>
              <a:t> </a:t>
            </a:r>
            <a:r>
              <a:rPr lang="vi-VN"/>
              <a:t>hướng tới 3 mục tiêu cụ thể </a:t>
            </a:r>
            <a:r>
              <a:rPr lang="en-US" smtClean="0"/>
              <a:t>là:</a:t>
            </a:r>
          </a:p>
          <a:p>
            <a:pPr>
              <a:buFont typeface="Wingdings" pitchFamily="2" charset="2"/>
              <a:buChar char="Ø"/>
              <a:defRPr/>
            </a:pPr>
            <a:r>
              <a:rPr lang="vi-VN"/>
              <a:t>Bảo tồn các </a:t>
            </a:r>
            <a:r>
              <a:rPr lang="en-US" smtClean="0"/>
              <a:t>di sản địa chất</a:t>
            </a:r>
            <a:r>
              <a:rPr lang="vi-VN" smtClean="0"/>
              <a:t> </a:t>
            </a:r>
            <a:r>
              <a:rPr lang="vi-VN"/>
              <a:t>và các giá trị khác trong khu vực như di sản văn hóa, lịch sử, khảo cổ, cảnh quan, môi trường</a:t>
            </a:r>
            <a:r>
              <a:rPr lang="en-US"/>
              <a:t>,</a:t>
            </a:r>
            <a:r>
              <a:rPr lang="vi-VN"/>
              <a:t> hệ sinh thái</a:t>
            </a:r>
            <a:r>
              <a:rPr lang="en-US"/>
              <a:t>..</a:t>
            </a:r>
            <a:r>
              <a:rPr lang="vi-VN" smtClean="0"/>
              <a:t>.</a:t>
            </a:r>
            <a:endParaRPr lang="en-US" smtClean="0"/>
          </a:p>
          <a:p>
            <a:pPr>
              <a:buFont typeface="Wingdings" pitchFamily="2" charset="2"/>
              <a:buChar char="Ø"/>
              <a:defRPr/>
            </a:pPr>
            <a:r>
              <a:rPr lang="vi-VN"/>
              <a:t>Góp phần quảng bá, nâng cao nhận thức cộng đồng về vai trò và giá trị của các khoa học Trái Đất, khuyến khích học tập và nghiên cứu địa chất và giáo dục lòng yêu thiên nhiên và trách nhiệm công dân trong việc bảo vệ và khai thác bền vững các DSĐC, góp phần vào chiến lược nâng cao dân trí, phát triển kinh tế và văn hóa của địa phương và đất nước.</a:t>
            </a:r>
            <a:endParaRPr lang="en-US" smtClean="0"/>
          </a:p>
          <a:p>
            <a:pPr>
              <a:defRPr/>
            </a:pP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US"/>
              <a:t>CÔNG VIÊN ĐỊA CHẤT</a:t>
            </a:r>
          </a:p>
        </p:txBody>
      </p:sp>
      <p:sp>
        <p:nvSpPr>
          <p:cNvPr id="3" name="Content Placeholder 2"/>
          <p:cNvSpPr>
            <a:spLocks noGrp="1"/>
          </p:cNvSpPr>
          <p:nvPr>
            <p:ph idx="1"/>
          </p:nvPr>
        </p:nvSpPr>
        <p:spPr/>
        <p:txBody>
          <a:bodyPr/>
          <a:lstStyle/>
          <a:p>
            <a:pPr>
              <a:buFont typeface="Wingdings" pitchFamily="2" charset="2"/>
              <a:buChar char="Ø"/>
              <a:defRPr/>
            </a:pPr>
            <a:r>
              <a:rPr lang="vi-VN" sz="2800"/>
              <a:t>Thúc đẩy các hoạt động phát triển kinh tế bền vững, hài hòa với bảo tồn như tham quan, du lịch (du lịch sinh thái, du lịch địa chất) và các hoạt động kinh tế phụ trợ khác, tạo nguồn thu nhập bổ sung cho các cộng đồng địa </a:t>
            </a:r>
            <a:r>
              <a:rPr lang="vi-VN" sz="2800" smtClean="0"/>
              <a:t>phương</a:t>
            </a:r>
            <a:endParaRPr lang="en-US" sz="2800" smtClean="0"/>
          </a:p>
          <a:p>
            <a:pPr marL="0" indent="0">
              <a:buFont typeface="Arial" charset="0"/>
              <a:buNone/>
              <a:defRPr/>
            </a:pPr>
            <a:r>
              <a:rPr lang="en-US" sz="2800"/>
              <a:t> </a:t>
            </a:r>
            <a:r>
              <a:rPr lang="en-US" sz="2800" smtClean="0"/>
              <a:t>   </a:t>
            </a:r>
            <a:r>
              <a:rPr lang="vi-VN" sz="2800" smtClean="0"/>
              <a:t>N</a:t>
            </a:r>
            <a:r>
              <a:rPr lang="en-US" sz="2800"/>
              <a:t>hư vậy CVĐC là một mô hình phát triển kinh tế-xã hội bền vững, khuyến khích những hoạt động thân thiện với môi trường, góp phần bảo tồn và phát huy giá trị tổng thể của các loại hình di sản.</a:t>
            </a:r>
          </a:p>
          <a:p>
            <a:pPr marL="0" indent="0">
              <a:buFont typeface="Arial" charset="0"/>
              <a:buNone/>
              <a:defRPr/>
            </a:pPr>
            <a:endParaRPr lang="en-US" sz="28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lstStyle/>
          <a:p>
            <a:pPr eaLnBrk="1" fontAlgn="auto" hangingPunct="1">
              <a:spcAft>
                <a:spcPts val="0"/>
              </a:spcAft>
              <a:defRPr/>
            </a:pPr>
            <a:r>
              <a:rPr lang="en-US" smtClean="0"/>
              <a:t>CÔNG VIÊN ĐỊA CHẤT TOÀN CẦU</a:t>
            </a:r>
          </a:p>
        </p:txBody>
      </p:sp>
      <p:sp>
        <p:nvSpPr>
          <p:cNvPr id="23555" name="Content Placeholder 2"/>
          <p:cNvSpPr>
            <a:spLocks noGrp="1"/>
          </p:cNvSpPr>
          <p:nvPr>
            <p:ph idx="1"/>
          </p:nvPr>
        </p:nvSpPr>
        <p:spPr/>
        <p:txBody>
          <a:bodyPr/>
          <a:lstStyle/>
          <a:p>
            <a:pPr eaLnBrk="1" hangingPunct="1">
              <a:buFont typeface="Wingdings" pitchFamily="2" charset="2"/>
              <a:buChar char="Ø"/>
            </a:pPr>
            <a:endParaRPr lang="es-NI" smtClean="0"/>
          </a:p>
          <a:p>
            <a:pPr eaLnBrk="1" hangingPunct="1">
              <a:buFont typeface="Wingdings" pitchFamily="2" charset="2"/>
              <a:buChar char="Ø"/>
            </a:pPr>
            <a:r>
              <a:rPr lang="es-NI" sz="3200" smtClean="0"/>
              <a:t>Đến tháng 5/2018, Mạng lưới Công viên địa chất toàn cầu có 140 công viên là thành viên trên 38 quốc gia, tạo thành mạng lưới quốc tế ở cả 5 châu lục và vùng lãnh thổ. </a:t>
            </a:r>
          </a:p>
          <a:p>
            <a:pPr eaLnBrk="1" hangingPunct="1">
              <a:buFont typeface="Wingdings" pitchFamily="2" charset="2"/>
              <a:buChar char="Ø"/>
            </a:pPr>
            <a:r>
              <a:rPr lang="es-NI" sz="3200" smtClean="0"/>
              <a:t>Khu vực Đông Nam Á có 3 thành viên: Việt Nam, Malaysia và Indonesia.</a:t>
            </a:r>
          </a:p>
        </p:txBody>
      </p:sp>
    </p:spTree>
    <p:extLst>
      <p:ext uri="{BB962C8B-B14F-4D97-AF65-F5344CB8AC3E}">
        <p14:creationId xmlns:p14="http://schemas.microsoft.com/office/powerpoint/2010/main" val="17709285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US"/>
              <a:t>CÔNG VIÊN ĐỊA CHẤT TOÀN CẦU</a:t>
            </a:r>
          </a:p>
        </p:txBody>
      </p:sp>
      <p:sp>
        <p:nvSpPr>
          <p:cNvPr id="24579" name="Content Placeholder 2"/>
          <p:cNvSpPr>
            <a:spLocks noGrp="1"/>
          </p:cNvSpPr>
          <p:nvPr>
            <p:ph idx="1"/>
          </p:nvPr>
        </p:nvSpPr>
        <p:spPr>
          <a:xfrm>
            <a:off x="457200" y="1295400"/>
            <a:ext cx="8229600" cy="4525963"/>
          </a:xfrm>
        </p:spPr>
        <p:txBody>
          <a:bodyPr/>
          <a:lstStyle/>
          <a:p>
            <a:pPr>
              <a:buFont typeface="Wingdings" pitchFamily="2" charset="2"/>
              <a:buChar char="Ø"/>
            </a:pPr>
            <a:r>
              <a:rPr lang="en-US" b="1" smtClean="0"/>
              <a:t>Một CVĐC muốn được UNESCO xem xét, công nhận là CVĐC Toàn cầu cần đáp ứng một số yêu cầu sau:</a:t>
            </a:r>
          </a:p>
          <a:p>
            <a:pPr>
              <a:buFont typeface="Wingdings" pitchFamily="2" charset="2"/>
              <a:buChar char="ü"/>
            </a:pPr>
            <a:r>
              <a:rPr lang="en-US" smtClean="0"/>
              <a:t>Đã tồn tại trên thực tế ít nhất một (01) năm trước khi trình hồ sơ;</a:t>
            </a:r>
          </a:p>
          <a:p>
            <a:pPr>
              <a:buFont typeface="Wingdings" pitchFamily="2" charset="2"/>
              <a:buChar char="ü"/>
            </a:pPr>
            <a:r>
              <a:rPr lang="en-US" smtClean="0"/>
              <a:t>Có một số di sản địa chất tầm cỡ quốc tế;</a:t>
            </a:r>
          </a:p>
          <a:p>
            <a:pPr>
              <a:buFont typeface="Wingdings" pitchFamily="2" charset="2"/>
              <a:buChar char="ü"/>
            </a:pPr>
            <a:r>
              <a:rPr lang="en-US" smtClean="0"/>
              <a:t>Có Ban quản lý có đủ năng lực để điều hành mọi hoạt động của Công viên địa chất;</a:t>
            </a:r>
          </a:p>
          <a:p>
            <a:pPr>
              <a:buFont typeface="Wingdings" pitchFamily="2" charset="2"/>
              <a:buChar char="ü"/>
            </a:pPr>
            <a:r>
              <a:rPr lang="en-US" smtClean="0"/>
              <a:t>Có các hoạt động tuyên truyền, quảng bá về hình ảnh của Công viên địa chất, nâng cao nhận thức cộng đồng của người dân địa phương;</a:t>
            </a:r>
          </a:p>
          <a:p>
            <a:pPr>
              <a:buFont typeface="Wingdings" pitchFamily="2" charset="2"/>
              <a:buChar char="ü"/>
            </a:pPr>
            <a:r>
              <a:rPr lang="en-US" smtClean="0"/>
              <a:t>Tham gia tích cực vào các hoạt động của Mạng lưới...</a:t>
            </a:r>
          </a:p>
          <a:p>
            <a:pPr>
              <a:buFont typeface="Wingdings" pitchFamily="2" charset="2"/>
              <a:buChar char="ü"/>
            </a:pPr>
            <a:endParaRPr lang="en-US" smtClean="0"/>
          </a:p>
        </p:txBody>
      </p:sp>
    </p:spTree>
    <p:extLst>
      <p:ext uri="{BB962C8B-B14F-4D97-AF65-F5344CB8AC3E}">
        <p14:creationId xmlns:p14="http://schemas.microsoft.com/office/powerpoint/2010/main" val="133912565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762000"/>
          </a:xfrm>
          <a:extLst/>
        </p:spPr>
        <p:txBody>
          <a:bodyPr/>
          <a:lstStyle/>
          <a:p>
            <a:pPr>
              <a:defRPr/>
            </a:pPr>
            <a:r>
              <a:rPr lang="en-US"/>
              <a:t>Một số hình ảnh về Công viên địa chất toàn </a:t>
            </a:r>
            <a:r>
              <a:rPr lang="en-US" smtClean="0"/>
              <a:t>cầu (Thế giới)</a:t>
            </a:r>
            <a:endParaRPr lang="en-US" sz="1800"/>
          </a:p>
        </p:txBody>
      </p:sp>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81263" y="3886200"/>
            <a:ext cx="6315075" cy="2895600"/>
          </a:xfrm>
        </p:spPr>
      </p:pic>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5334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7"/>
          <p:cNvSpPr txBox="1">
            <a:spLocks noChangeArrowheads="1"/>
          </p:cNvSpPr>
          <p:nvPr/>
        </p:nvSpPr>
        <p:spPr bwMode="auto">
          <a:xfrm>
            <a:off x="5721350" y="1295400"/>
            <a:ext cx="312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a:latin typeface="Times New Roman" pitchFamily="18" charset="0"/>
                <a:cs typeface="Times New Roman" pitchFamily="18" charset="0"/>
              </a:rPr>
              <a:t>Toàn cảnh Công viên địa chất </a:t>
            </a:r>
          </a:p>
          <a:p>
            <a:pPr algn="ctr" eaLnBrk="1" hangingPunct="1"/>
            <a:r>
              <a:rPr lang="en-US" sz="3200">
                <a:latin typeface="Times New Roman" pitchFamily="18" charset="0"/>
                <a:cs typeface="Times New Roman" pitchFamily="18" charset="0"/>
              </a:rPr>
              <a:t>Đảo Jeju</a:t>
            </a:r>
          </a:p>
        </p:txBody>
      </p:sp>
      <p:sp>
        <p:nvSpPr>
          <p:cNvPr id="25606" name="TextBox 8"/>
          <p:cNvSpPr txBox="1">
            <a:spLocks noChangeArrowheads="1"/>
          </p:cNvSpPr>
          <p:nvPr/>
        </p:nvSpPr>
        <p:spPr bwMode="auto">
          <a:xfrm>
            <a:off x="152400" y="466725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a:latin typeface="Times New Roman" pitchFamily="18" charset="0"/>
                <a:cs typeface="Times New Roman" pitchFamily="18" charset="0"/>
              </a:rPr>
              <a:t>Một phần của Công viên địa chất Đảo Jeju</a:t>
            </a:r>
          </a:p>
        </p:txBody>
      </p:sp>
    </p:spTree>
    <p:extLst>
      <p:ext uri="{BB962C8B-B14F-4D97-AF65-F5344CB8AC3E}">
        <p14:creationId xmlns:p14="http://schemas.microsoft.com/office/powerpoint/2010/main" val="33050277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extLst/>
        </p:spPr>
        <p:txBody>
          <a:bodyPr/>
          <a:lstStyle/>
          <a:p>
            <a:pPr>
              <a:defRPr/>
            </a:pPr>
            <a:r>
              <a:rPr lang="en-US"/>
              <a:t>Một số hình ảnh về Công viên địa chất toàn cầu (Thế giới)</a:t>
            </a:r>
          </a:p>
        </p:txBody>
      </p:sp>
      <p:pic>
        <p:nvPicPr>
          <p:cNvPr id="266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066800"/>
            <a:ext cx="7589838" cy="4495800"/>
          </a:xfrm>
        </p:spPr>
      </p:pic>
      <p:sp>
        <p:nvSpPr>
          <p:cNvPr id="5" name="TextBox 4"/>
          <p:cNvSpPr txBox="1"/>
          <p:nvPr/>
        </p:nvSpPr>
        <p:spPr>
          <a:xfrm>
            <a:off x="838200" y="5791200"/>
            <a:ext cx="7620000" cy="830263"/>
          </a:xfrm>
          <a:prstGeom prst="rect">
            <a:avLst/>
          </a:prstGeom>
          <a:noFill/>
        </p:spPr>
        <p:txBody>
          <a:bodyPr>
            <a:spAutoFit/>
          </a:bodyPr>
          <a:lstStyle/>
          <a:p>
            <a:pPr algn="ctr">
              <a:defRPr/>
            </a:pPr>
            <a:r>
              <a:rPr lang="vi-VN" sz="2400" b="1">
                <a:latin typeface="+mj-lt"/>
              </a:rPr>
              <a:t>Bãi đá cột Jussangjeolli - một kỳ quan thiên nhiên rất độc đáo, nằm ở bờ biển phía Nam đảo Jeju, Hàn Quốc </a:t>
            </a:r>
            <a:endParaRPr lang="en-US" b="1">
              <a:latin typeface="+mj-lt"/>
            </a:endParaRPr>
          </a:p>
        </p:txBody>
      </p:sp>
    </p:spTree>
    <p:extLst>
      <p:ext uri="{BB962C8B-B14F-4D97-AF65-F5344CB8AC3E}">
        <p14:creationId xmlns:p14="http://schemas.microsoft.com/office/powerpoint/2010/main" val="3094268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1515</TotalTime>
  <Words>1498</Words>
  <Application>Microsoft Office PowerPoint</Application>
  <PresentationFormat>On-screen Show (4:3)</PresentationFormat>
  <Paragraphs>91</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CÔNG VIÊN ĐỊA CHẤT</vt:lpstr>
      <vt:lpstr>CÔNG VIÊN ĐỊA CHẤT</vt:lpstr>
      <vt:lpstr>CÔNG VIÊN ĐỊA CHẤT</vt:lpstr>
      <vt:lpstr>CÔNG VIÊN ĐỊA CHẤT</vt:lpstr>
      <vt:lpstr>CÔNG VIÊN ĐỊA CHẤT TOÀN CẦU</vt:lpstr>
      <vt:lpstr>CÔNG VIÊN ĐỊA CHẤT TOÀN CẦU</vt:lpstr>
      <vt:lpstr>Một số hình ảnh về Công viên địa chất toàn cầu (Thế giới)</vt:lpstr>
      <vt:lpstr>Một số hình ảnh về Công viên địa chất toàn cầu (Thế giới)</vt:lpstr>
      <vt:lpstr>Một số hình ảnh về Công viên địa chất toàn cầu (Thế giới)</vt:lpstr>
      <vt:lpstr>PowerPoint Presentation</vt:lpstr>
      <vt:lpstr>PowerPoint Presentation</vt:lpstr>
      <vt:lpstr>PowerPoint Presentation</vt:lpstr>
      <vt:lpstr>CÔNG VIÊN ĐỊA CHẤT Ở VIỆT NAM</vt:lpstr>
      <vt:lpstr>Một số hình ảnh về Công viên địa chất toàn cầu (Việt Nam)</vt:lpstr>
      <vt:lpstr>Một số hình ảnh về Công viên địa chất toàn cầu (Việt Nam)</vt:lpstr>
      <vt:lpstr>PowerPoint Presentation</vt:lpstr>
      <vt:lpstr>PowerPoint Presentation</vt:lpstr>
      <vt:lpstr>CÔNG VIÊN ĐỊA CHẤT TOÀN CẦU NON NƯỚC CAO BẰNG</vt:lpstr>
      <vt:lpstr>CÔNG VIÊN ĐỊA CHẤT TOÀN CẦU NON NƯỚC CAO BẰNG</vt:lpstr>
      <vt:lpstr>CÔNG VIÊN ĐỊA CHẤT ĐẮK NÔNG</vt:lpstr>
      <vt:lpstr>CÔNG VIÊN ĐỊA CHẤT ĐẮK NÔNG</vt:lpstr>
      <vt:lpstr>CÔNG VIÊN ĐỊA CHẤT ĐẮK NÔNG</vt:lpstr>
      <vt:lpstr>CÔNG VIÊN ĐỊA CHẤT ĐẮK NÔNG</vt:lpstr>
      <vt:lpstr>MỘT SỐ DÂN TỘC TRONG KHU VỰC  CÔNG VIÊN ĐỊA CHẤT ĐẮK NÔNG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PHẦN I</dc:title>
  <dc:creator>USER</dc:creator>
  <cp:lastModifiedBy>USER</cp:lastModifiedBy>
  <cp:revision>223</cp:revision>
  <cp:lastPrinted>2017-12-12T09:39:40Z</cp:lastPrinted>
  <dcterms:created xsi:type="dcterms:W3CDTF">2017-11-17T08:49:01Z</dcterms:created>
  <dcterms:modified xsi:type="dcterms:W3CDTF">2018-10-05T05:48:10Z</dcterms:modified>
</cp:coreProperties>
</file>